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9"/>
  </p:notesMasterIdLst>
  <p:sldIdLst>
    <p:sldId id="256" r:id="rId2"/>
    <p:sldId id="257" r:id="rId3"/>
    <p:sldId id="273" r:id="rId4"/>
    <p:sldId id="263" r:id="rId5"/>
    <p:sldId id="302" r:id="rId6"/>
    <p:sldId id="304" r:id="rId7"/>
    <p:sldId id="275" r:id="rId8"/>
    <p:sldId id="303" r:id="rId9"/>
    <p:sldId id="277" r:id="rId10"/>
    <p:sldId id="278" r:id="rId11"/>
    <p:sldId id="276" r:id="rId12"/>
    <p:sldId id="259" r:id="rId13"/>
    <p:sldId id="271" r:id="rId14"/>
    <p:sldId id="291" r:id="rId15"/>
    <p:sldId id="297" r:id="rId16"/>
    <p:sldId id="298" r:id="rId17"/>
    <p:sldId id="294" r:id="rId18"/>
    <p:sldId id="280" r:id="rId19"/>
    <p:sldId id="279" r:id="rId20"/>
    <p:sldId id="292" r:id="rId21"/>
    <p:sldId id="285" r:id="rId22"/>
    <p:sldId id="293" r:id="rId23"/>
    <p:sldId id="299" r:id="rId24"/>
    <p:sldId id="300" r:id="rId25"/>
    <p:sldId id="301" r:id="rId26"/>
    <p:sldId id="295" r:id="rId27"/>
    <p:sldId id="306" r:id="rId28"/>
    <p:sldId id="307" r:id="rId29"/>
    <p:sldId id="308" r:id="rId30"/>
    <p:sldId id="309" r:id="rId31"/>
    <p:sldId id="310" r:id="rId32"/>
    <p:sldId id="282" r:id="rId33"/>
    <p:sldId id="311" r:id="rId34"/>
    <p:sldId id="312" r:id="rId35"/>
    <p:sldId id="281" r:id="rId36"/>
    <p:sldId id="314" r:id="rId37"/>
    <p:sldId id="27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62" d="100"/>
          <a:sy n="62" d="100"/>
        </p:scale>
        <p:origin x="90" y="7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feature_selection.RFE.html#sklearn.feature_selection.RF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9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323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b="0" dirty="0">
                <a:solidFill>
                  <a:schemeClr val="bg1"/>
                </a:solidFill>
              </a:rPr>
              <a:t>변화 준 점 </a:t>
            </a:r>
            <a:r>
              <a:rPr lang="en-US" altLang="ko-KR" b="0" dirty="0">
                <a:solidFill>
                  <a:schemeClr val="bg1"/>
                </a:solidFill>
              </a:rPr>
              <a:t>:</a:t>
            </a:r>
            <a:r>
              <a:rPr lang="ko-KR" altLang="en-US" b="0" dirty="0">
                <a:solidFill>
                  <a:schemeClr val="bg1"/>
                </a:solidFill>
              </a:rPr>
              <a:t> 오렌지가 정말 감귤의 대체과일</a:t>
            </a:r>
            <a:r>
              <a:rPr lang="en-US" altLang="ko-KR" b="0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ko-KR" altLang="en-US" b="0" dirty="0">
                <a:solidFill>
                  <a:schemeClr val="bg1"/>
                </a:solidFill>
              </a:rPr>
              <a:t>감귤의 주 판매시기의 경합 과일들이 영향을 파악하자</a:t>
            </a:r>
            <a:r>
              <a:rPr lang="en-US" altLang="ko-KR" b="0" dirty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ko-KR" altLang="en-US" b="0" dirty="0">
                <a:solidFill>
                  <a:schemeClr val="bg1"/>
                </a:solidFill>
              </a:rPr>
              <a:t>감귤 도매가격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(</a:t>
            </a:r>
            <a:r>
              <a:rPr lang="ko-KR" altLang="en-US" b="0" dirty="0">
                <a:solidFill>
                  <a:schemeClr val="bg1"/>
                </a:solidFill>
              </a:rPr>
              <a:t>경합 과일들 도매가격</a:t>
            </a:r>
            <a:r>
              <a:rPr lang="en-US" altLang="ko-KR" b="0" dirty="0">
                <a:solidFill>
                  <a:schemeClr val="bg1"/>
                </a:solidFill>
              </a:rPr>
              <a:t>)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1</a:t>
            </a:r>
            <a:r>
              <a:rPr lang="ko-KR" altLang="en-US" b="0" dirty="0">
                <a:solidFill>
                  <a:schemeClr val="bg1"/>
                </a:solidFill>
              </a:rPr>
              <a:t>인당 가처분소득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수입과일 소비량 </a:t>
            </a:r>
            <a:endParaRPr lang="en-US" altLang="ko-KR" b="0" dirty="0">
              <a:solidFill>
                <a:schemeClr val="bg1"/>
              </a:solidFill>
            </a:endParaRPr>
          </a:p>
          <a:p>
            <a:pPr algn="ctr"/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</a:t>
            </a:r>
            <a:r>
              <a:rPr lang="en-US" altLang="ko-KR" b="0" dirty="0">
                <a:solidFill>
                  <a:schemeClr val="bg1"/>
                </a:solidFill>
              </a:rPr>
              <a:t>1</a:t>
            </a:r>
            <a:r>
              <a:rPr lang="ko-KR" altLang="en-US" b="0" dirty="0">
                <a:solidFill>
                  <a:schemeClr val="bg1"/>
                </a:solidFill>
              </a:rPr>
              <a:t>인 가구 비율 </a:t>
            </a:r>
            <a:r>
              <a:rPr lang="en-US" altLang="ko-KR" b="0" dirty="0">
                <a:solidFill>
                  <a:schemeClr val="bg1"/>
                </a:solidFill>
              </a:rPr>
              <a:t>+</a:t>
            </a:r>
            <a:r>
              <a:rPr lang="ko-KR" altLang="en-US" b="0" dirty="0">
                <a:solidFill>
                  <a:schemeClr val="bg1"/>
                </a:solidFill>
              </a:rPr>
              <a:t> 등등</a:t>
            </a:r>
            <a:r>
              <a:rPr lang="en-US" altLang="ko-KR" b="0" dirty="0">
                <a:solidFill>
                  <a:schemeClr val="bg1"/>
                </a:solidFill>
              </a:rPr>
              <a:t>…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19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848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VIF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Variation Inflation Factor</a:t>
            </a:r>
            <a:r>
              <a:rPr lang="ko-KR" altLang="en-US" dirty="0"/>
              <a:t>의 약자로</a:t>
            </a:r>
            <a:endParaRPr lang="en-US" altLang="ko-KR" dirty="0"/>
          </a:p>
          <a:p>
            <a:r>
              <a:rPr lang="ko-KR" altLang="en-US" dirty="0"/>
              <a:t>다중 공선성을 확인하는 절차</a:t>
            </a:r>
            <a:endParaRPr lang="en-US" altLang="ko-KR" dirty="0"/>
          </a:p>
          <a:p>
            <a:r>
              <a:rPr lang="ko-KR" altLang="en-US" dirty="0"/>
              <a:t>한글로는 </a:t>
            </a:r>
            <a:r>
              <a:rPr lang="en-US" altLang="ko-KR" dirty="0"/>
              <a:t>'</a:t>
            </a:r>
            <a:r>
              <a:rPr lang="ko-KR" altLang="en-US" dirty="0"/>
              <a:t>분산 확대 인자</a:t>
            </a:r>
            <a:r>
              <a:rPr lang="en-US" altLang="ko-KR" dirty="0"/>
              <a:t>' </a:t>
            </a:r>
            <a:r>
              <a:rPr lang="ko-KR" altLang="en-US" dirty="0"/>
              <a:t>또는 </a:t>
            </a:r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분산 팽창 계수</a:t>
            </a:r>
            <a:r>
              <a:rPr lang="en-US" altLang="ko-KR" dirty="0"/>
              <a:t>' </a:t>
            </a:r>
            <a:r>
              <a:rPr lang="ko-KR" altLang="en-US" dirty="0"/>
              <a:t>또는 </a:t>
            </a:r>
            <a:endParaRPr lang="en-US" altLang="ko-KR" dirty="0"/>
          </a:p>
          <a:p>
            <a:r>
              <a:rPr lang="en-US" altLang="ko-KR" dirty="0"/>
              <a:t>'</a:t>
            </a:r>
            <a:r>
              <a:rPr lang="ko-KR" altLang="en-US" dirty="0"/>
              <a:t>분산 팽창 요인</a:t>
            </a:r>
            <a:r>
              <a:rPr lang="en-US" altLang="ko-KR" dirty="0"/>
              <a:t>' </a:t>
            </a:r>
            <a:r>
              <a:rPr lang="ko-KR" altLang="en-US" dirty="0"/>
              <a:t>등으로 불린다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RFE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hlinkClick r:id="rId3"/>
              </a:rPr>
              <a:t>RFE (recursive feature elimination)</a:t>
            </a:r>
            <a:r>
              <a:rPr lang="ko-KR" altLang="en-US" dirty="0"/>
              <a:t>는 </a:t>
            </a:r>
            <a:r>
              <a:rPr lang="en-US" altLang="ko-KR" dirty="0"/>
              <a:t>Backward </a:t>
            </a:r>
            <a:r>
              <a:rPr lang="ko-KR" altLang="en-US" dirty="0" err="1"/>
              <a:t>방식중</a:t>
            </a:r>
            <a:r>
              <a:rPr lang="ko-KR" altLang="en-US" dirty="0"/>
              <a:t> 하나로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모든 변수를 우선 다 포함시킨 후 반복해서 학습을 진행하면서 </a:t>
            </a:r>
            <a:endParaRPr lang="en-US" altLang="ko-KR" dirty="0"/>
          </a:p>
          <a:p>
            <a:r>
              <a:rPr lang="ko-KR" altLang="en-US" dirty="0"/>
              <a:t>중요도가 낮은 변수를 하나씩 제거하는 방식이다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60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R2 Score </a:t>
            </a:r>
            <a:r>
              <a:rPr lang="ko-KR" altLang="en-US" b="1" dirty="0">
                <a:solidFill>
                  <a:schemeClr val="tx1"/>
                </a:solidFill>
              </a:rPr>
              <a:t>란</a:t>
            </a:r>
            <a:r>
              <a:rPr lang="en-US" altLang="ko-KR" b="1" dirty="0">
                <a:solidFill>
                  <a:schemeClr val="tx1"/>
                </a:solidFill>
              </a:rPr>
              <a:t>? </a:t>
            </a:r>
            <a:r>
              <a:rPr lang="en-US" altLang="ko-KR" dirty="0">
                <a:solidFill>
                  <a:schemeClr val="tx1"/>
                </a:solidFill>
              </a:rPr>
              <a:t>R-squared</a:t>
            </a:r>
            <a:r>
              <a:rPr lang="ko-KR" altLang="en-US" dirty="0">
                <a:solidFill>
                  <a:schemeClr val="tx1"/>
                </a:solidFill>
              </a:rPr>
              <a:t>는 연구에 사용된 독립변수가 얼마나 적합한지 판단할 때 사용하는 식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20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43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70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5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감귤산업의 현 모습입니다</a:t>
            </a:r>
            <a:r>
              <a:rPr lang="en-US" altLang="ko-KR" dirty="0"/>
              <a:t>. </a:t>
            </a:r>
            <a:r>
              <a:rPr lang="ko-KR" altLang="en-US" dirty="0"/>
              <a:t>현재 제주도내 감귤은 과잉생산인가 우려될 정도로 많은 감귤들이 폐기처리 수순을 밟고 있음을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제주도내 감귤가격이 조금이라도 떨어지면 농촌의 소득에 매우 큰 영향을 끼치며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비상품</a:t>
            </a:r>
            <a:r>
              <a:rPr lang="ko-KR" altLang="en-US" dirty="0"/>
              <a:t> 감귤들이 매우 쌓여 도내에서 폐기되는 </a:t>
            </a:r>
            <a:r>
              <a:rPr lang="ko-KR" altLang="en-US" dirty="0" err="1"/>
              <a:t>감귤량이</a:t>
            </a:r>
            <a:r>
              <a:rPr lang="ko-KR" altLang="en-US" dirty="0"/>
              <a:t> </a:t>
            </a:r>
            <a:r>
              <a:rPr lang="ko-KR" altLang="en-US" dirty="0" err="1"/>
              <a:t>높은것으로</a:t>
            </a:r>
            <a:r>
              <a:rPr lang="ko-KR" altLang="en-US" dirty="0"/>
              <a:t> 확인되었습니다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감귤소비는 어떻게 진행되고 있는가에 대해 과실산업을 조사하게 되었습니다</a:t>
            </a:r>
            <a:r>
              <a:rPr lang="en-US" altLang="ko-KR" dirty="0"/>
              <a:t>. </a:t>
            </a:r>
            <a:r>
              <a:rPr lang="ko-KR" altLang="en-US" dirty="0"/>
              <a:t>우리나라는 수입과일들의 비중이 높아지면서 국내과일소비가 감소하고 있습니다</a:t>
            </a:r>
            <a:r>
              <a:rPr lang="en-US" altLang="ko-KR" dirty="0"/>
              <a:t>. </a:t>
            </a:r>
            <a:r>
              <a:rPr lang="ko-KR" altLang="en-US" dirty="0"/>
              <a:t>현대인들의 과실소비패턴이 변화되면서</a:t>
            </a:r>
            <a:r>
              <a:rPr lang="en-US" altLang="ko-KR" dirty="0"/>
              <a:t>, </a:t>
            </a:r>
            <a:r>
              <a:rPr lang="ko-KR" altLang="en-US" dirty="0"/>
              <a:t>과실소비 형태가 바뀌는 추세입니다</a:t>
            </a:r>
            <a:r>
              <a:rPr lang="en-US" altLang="ko-KR" dirty="0"/>
              <a:t>. </a:t>
            </a:r>
            <a:r>
              <a:rPr lang="ko-KR" altLang="en-US" dirty="0"/>
              <a:t>아침식사대용으로 소비가 늘면서 간편식품군으로 구매패턴이 변하게 되었고 이에 따라 큰 비중을 차지하던 감귤소비 역시 하락세에 접어들었습니다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현실은 이렇습니다</a:t>
            </a:r>
            <a:r>
              <a:rPr lang="en-US" altLang="ko-KR" dirty="0"/>
              <a:t>. </a:t>
            </a:r>
            <a:r>
              <a:rPr lang="ko-KR" altLang="en-US" dirty="0"/>
              <a:t>제주도에서 생산되는 감귤은 국내로 유통되는 과정에서 어느정도 안정한 선을 유지하고 있으나 현대인의 식품소비패턴의 변화로 과실소비가 줄어들면서 남아도는 물량이 많아진 것으로 확인되었습니다</a:t>
            </a:r>
            <a:r>
              <a:rPr lang="en-US" altLang="ko-KR" dirty="0"/>
              <a:t>. </a:t>
            </a:r>
            <a:r>
              <a:rPr lang="ko-KR" altLang="en-US" dirty="0"/>
              <a:t>그렇기 때문에 저희는 문제정의를 </a:t>
            </a:r>
            <a:r>
              <a:rPr lang="en-US" altLang="ko-KR" dirty="0"/>
              <a:t>3</a:t>
            </a:r>
            <a:r>
              <a:rPr lang="ko-KR" altLang="en-US" dirty="0"/>
              <a:t>단계과정을 통해서 내리게 되었습니다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국내 안정적인 감귤생산량에 비해</a:t>
            </a:r>
            <a:r>
              <a:rPr lang="en-US" altLang="ko-KR" dirty="0"/>
              <a:t>, </a:t>
            </a:r>
            <a:r>
              <a:rPr lang="ko-KR" altLang="en-US" dirty="0"/>
              <a:t>줄어들고 있는 과실소비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과실생산은 이미 공급에 비해 수요가 많아 비축되는 재고가 쌓임</a:t>
            </a:r>
            <a:endParaRPr lang="en-US" altLang="ko-KR" dirty="0"/>
          </a:p>
          <a:p>
            <a:r>
              <a:rPr lang="ko-KR" altLang="en-US" dirty="0" err="1"/>
              <a:t>감귤산업중</a:t>
            </a:r>
            <a:r>
              <a:rPr lang="ko-KR" altLang="en-US" dirty="0"/>
              <a:t> </a:t>
            </a:r>
            <a:r>
              <a:rPr lang="en-US" altLang="ko-KR" dirty="0"/>
              <a:t>99.8% </a:t>
            </a:r>
            <a:r>
              <a:rPr lang="ko-KR" altLang="en-US" dirty="0"/>
              <a:t>의 비중을 차지하는 제주감귤산업은 앞으로 어떻게 극복해야 하는지에 대해</a:t>
            </a:r>
            <a:r>
              <a:rPr lang="en-US" altLang="ko-KR" dirty="0"/>
              <a:t>, </a:t>
            </a:r>
            <a:r>
              <a:rPr lang="ko-KR" altLang="en-US" dirty="0"/>
              <a:t>생각해보게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2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분석과제에 대한 접근으로 공급량과 소비량을 예측하여 적절한 출하물량 비율을 찾아내는 것을 첫번째 거시적인 목표로 정했습니다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3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분석목적에 따라 감귤생산량과 현대인의 과실소비패턴을 분석하기로 하였습니다</a:t>
            </a:r>
            <a:r>
              <a:rPr lang="en-US" altLang="ko-KR" dirty="0"/>
              <a:t>. </a:t>
            </a:r>
            <a:r>
              <a:rPr lang="ko-KR" altLang="en-US" dirty="0"/>
              <a:t>농업전수조사자료를 기반으로 기상청자료를 이용하여 공급 예상모형을 만들고</a:t>
            </a:r>
            <a:endParaRPr lang="en-US" altLang="ko-KR" dirty="0"/>
          </a:p>
          <a:p>
            <a:r>
              <a:rPr lang="ko-KR" altLang="en-US" dirty="0"/>
              <a:t>농식품부 조사자료를 통계청자료와 함께 분석하여 수요예상 모형을 만든다면 </a:t>
            </a:r>
            <a:r>
              <a:rPr lang="en-US" altLang="ko-KR" dirty="0"/>
              <a:t>, </a:t>
            </a:r>
            <a:r>
              <a:rPr lang="ko-KR" altLang="en-US" dirty="0"/>
              <a:t>감귤소비패턴에 따른 </a:t>
            </a:r>
            <a:r>
              <a:rPr lang="ko-KR" altLang="en-US" dirty="0" err="1"/>
              <a:t>감귤출하량과</a:t>
            </a:r>
            <a:r>
              <a:rPr lang="ko-KR" altLang="en-US" dirty="0"/>
              <a:t> 감귤소비량의 추이분석을 </a:t>
            </a:r>
            <a:r>
              <a:rPr lang="ko-KR" altLang="en-US" dirty="0" err="1"/>
              <a:t>할수</a:t>
            </a:r>
            <a:r>
              <a:rPr lang="ko-KR" altLang="en-US" dirty="0"/>
              <a:t> 있겠다고 생각했습니다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58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저희의 분석데이터에 대한 설명을 드리겠습니다</a:t>
            </a:r>
            <a:r>
              <a:rPr lang="en-US" altLang="ko-KR" dirty="0"/>
              <a:t>. </a:t>
            </a:r>
            <a:r>
              <a:rPr lang="ko-KR" altLang="en-US" dirty="0"/>
              <a:t>농업전수조사 중에서 감귤산업데이터를 뽑아내고</a:t>
            </a:r>
            <a:r>
              <a:rPr lang="en-US" altLang="ko-KR" dirty="0"/>
              <a:t>, </a:t>
            </a:r>
            <a:r>
              <a:rPr lang="ko-KR" altLang="en-US" dirty="0"/>
              <a:t>제주도감귤출하연합회의 통계자료를 이용하여 </a:t>
            </a:r>
            <a:r>
              <a:rPr lang="en-US" altLang="ko-KR" dirty="0"/>
              <a:t>1970</a:t>
            </a:r>
            <a:r>
              <a:rPr lang="ko-KR" altLang="en-US" dirty="0"/>
              <a:t>년부터 감귤생산량을 확인하였고 </a:t>
            </a:r>
            <a:r>
              <a:rPr lang="ko-KR" altLang="en-US" dirty="0" err="1"/>
              <a:t>품종별</a:t>
            </a:r>
            <a:r>
              <a:rPr lang="ko-KR" altLang="en-US" dirty="0"/>
              <a:t> 생산량의 비율을 확인후 기타 데이터들을 분석하였습니다</a:t>
            </a:r>
            <a:r>
              <a:rPr lang="en-US" altLang="ko-KR" dirty="0"/>
              <a:t>. </a:t>
            </a:r>
            <a:r>
              <a:rPr lang="ko-KR" altLang="en-US" dirty="0"/>
              <a:t>감귤재배에 영향이 있는 기후데이터들을 독립변수로 </a:t>
            </a:r>
            <a:r>
              <a:rPr lang="ko-KR" altLang="en-US" dirty="0" err="1"/>
              <a:t>뽑기위해</a:t>
            </a:r>
            <a:r>
              <a:rPr lang="ko-KR" altLang="en-US" dirty="0"/>
              <a:t> 과거 기상청 통계자료를 사용하였고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1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jp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640" y="2881127"/>
            <a:ext cx="6300123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미래를 예측하라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536713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11115" y="99391"/>
            <a:ext cx="536713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박수소리">
            <a:hlinkClick r:id="" action="ppaction://media"/>
            <a:extLst>
              <a:ext uri="{FF2B5EF4-FFF2-40B4-BE49-F238E27FC236}">
                <a16:creationId xmlns:a16="http://schemas.microsoft.com/office/drawing/2014/main" id="{D03CDF6E-1517-4956-853A-657F4AB3E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8634" y="202096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5CB60-9D5F-4D4D-81A6-2C63F44F2047}"/>
              </a:ext>
            </a:extLst>
          </p:cNvPr>
          <p:cNvSpPr txBox="1"/>
          <p:nvPr/>
        </p:nvSpPr>
        <p:spPr>
          <a:xfrm>
            <a:off x="488586" y="4543120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송지영 </a:t>
            </a:r>
            <a:r>
              <a:rPr lang="ko-KR" altLang="en-US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장하림</a:t>
            </a:r>
            <a:r>
              <a:rPr lang="ko-KR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ko-KR" alt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정규진</a:t>
            </a:r>
            <a:r>
              <a:rPr lang="ko-KR" alt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임영택</a:t>
            </a:r>
            <a:r>
              <a:rPr lang="ko-KR" alt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</a:p>
          <a:p>
            <a:r>
              <a:rPr lang="ko-KR" alt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1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6DC8E03-349D-46A7-85D6-55806F9B64ED}"/>
              </a:ext>
            </a:extLst>
          </p:cNvPr>
          <p:cNvCxnSpPr>
            <a:cxnSpLocks/>
          </p:cNvCxnSpPr>
          <p:nvPr/>
        </p:nvCxnSpPr>
        <p:spPr>
          <a:xfrm>
            <a:off x="588730" y="4919870"/>
            <a:ext cx="2949601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1.03334 -0.0187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1.05261 0.0013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3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1153911" y="6404380"/>
            <a:ext cx="2265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n>
                  <a:solidFill>
                    <a:schemeClr val="bg1">
                      <a:alpha val="7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제주감귤출하연합회</a:t>
            </a:r>
            <a:endParaRPr lang="en-US" altLang="ko-KR" sz="1050" dirty="0">
              <a:ln>
                <a:solidFill>
                  <a:schemeClr val="bg1">
                    <a:alpha val="7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135550" y="6195250"/>
            <a:ext cx="3685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28112"/>
              </p:ext>
            </p:extLst>
          </p:nvPr>
        </p:nvGraphicFramePr>
        <p:xfrm>
          <a:off x="6977269" y="4163250"/>
          <a:ext cx="451236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56183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256183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6718-C817-49F1-8091-97347395F522}"/>
              </a:ext>
            </a:extLst>
          </p:cNvPr>
          <p:cNvSpPr txBox="1"/>
          <p:nvPr/>
        </p:nvSpPr>
        <p:spPr>
          <a:xfrm>
            <a:off x="371356" y="111448"/>
            <a:ext cx="304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AE0D9-3AEE-47DD-9420-F2201A9DC960}"/>
              </a:ext>
            </a:extLst>
          </p:cNvPr>
          <p:cNvSpPr txBox="1"/>
          <p:nvPr/>
        </p:nvSpPr>
        <p:spPr>
          <a:xfrm>
            <a:off x="2402798" y="303883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Target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분석한다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0F84A0-9A10-416F-A489-2CB62DB1DB44}"/>
              </a:ext>
            </a:extLst>
          </p:cNvPr>
          <p:cNvSpPr/>
          <p:nvPr/>
        </p:nvSpPr>
        <p:spPr>
          <a:xfrm>
            <a:off x="1729050" y="5995997"/>
            <a:ext cx="4783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품종개발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기술의 발달</a:t>
            </a: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과실소비산업 및 감귤소비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과일가격 그래프에 대한 이미지 검색결과">
            <a:extLst>
              <a:ext uri="{FF2B5EF4-FFF2-40B4-BE49-F238E27FC236}">
                <a16:creationId xmlns:a16="http://schemas.microsoft.com/office/drawing/2014/main" id="{6ED69BC5-FE64-4629-BD6E-D937E84C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58" y="189634"/>
            <a:ext cx="4483239" cy="24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3E8E04-AC1C-4F6E-AAAE-11CE899DB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95" r="18178" b="50184"/>
          <a:stretch/>
        </p:blipFill>
        <p:spPr>
          <a:xfrm>
            <a:off x="4049805" y="2138208"/>
            <a:ext cx="7668954" cy="4456439"/>
          </a:xfrm>
          <a:prstGeom prst="rect">
            <a:avLst/>
          </a:prstGeom>
        </p:spPr>
      </p:pic>
      <p:pic>
        <p:nvPicPr>
          <p:cNvPr id="1028" name="Picture 4" descr="과일소비 그래프에 대한 이미지 검색결과">
            <a:extLst>
              <a:ext uri="{FF2B5EF4-FFF2-40B4-BE49-F238E27FC236}">
                <a16:creationId xmlns:a16="http://schemas.microsoft.com/office/drawing/2014/main" id="{267A1876-096D-48A5-AA38-C8C356900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2" y="1942596"/>
            <a:ext cx="4047271" cy="24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과일소비 1인당에 대한 이미지 검색결과">
            <a:extLst>
              <a:ext uri="{FF2B5EF4-FFF2-40B4-BE49-F238E27FC236}">
                <a16:creationId xmlns:a16="http://schemas.microsoft.com/office/drawing/2014/main" id="{FF8B8F10-68F6-485C-A5BD-569E834D5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4" y="4881221"/>
            <a:ext cx="2980029" cy="163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C41CCD-2D0A-42F8-856A-7CE176B5D771}"/>
              </a:ext>
            </a:extLst>
          </p:cNvPr>
          <p:cNvSpPr/>
          <p:nvPr/>
        </p:nvSpPr>
        <p:spPr>
          <a:xfrm>
            <a:off x="700235" y="3912540"/>
            <a:ext cx="3204723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섭취량 감소</a:t>
            </a:r>
            <a:endParaRPr lang="en-US" altLang="ko-KR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19405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가공량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분석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감귤 </a:t>
            </a:r>
            <a:r>
              <a:rPr lang="ko-KR" altLang="en-US" dirty="0" err="1"/>
              <a:t>가공량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06DD24-1181-45EA-8F3B-1089CBBDB172}"/>
              </a:ext>
            </a:extLst>
          </p:cNvPr>
          <p:cNvSpPr/>
          <p:nvPr/>
        </p:nvSpPr>
        <p:spPr>
          <a:xfrm>
            <a:off x="7149711" y="4164905"/>
            <a:ext cx="4549696" cy="241207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110000"/>
                  <a:satMod val="105000"/>
                  <a:tint val="67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19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도외출하량은</a:t>
            </a:r>
            <a:r>
              <a:rPr lang="ko-KR" altLang="en-US" sz="2400" dirty="0"/>
              <a:t> </a:t>
            </a:r>
            <a:r>
              <a:rPr lang="en-US" altLang="ko-KR" sz="2400" dirty="0"/>
              <a:t>2015</a:t>
            </a:r>
            <a:r>
              <a:rPr lang="ko-KR" altLang="en-US" sz="2400" dirty="0"/>
              <a:t>년 이후</a:t>
            </a:r>
            <a:endParaRPr lang="en-US" altLang="ko-KR" sz="2400" dirty="0"/>
          </a:p>
          <a:p>
            <a:pPr algn="ctr"/>
            <a:r>
              <a:rPr lang="ko-KR" altLang="en-US" sz="2000" dirty="0"/>
              <a:t>상품출하 기준에 따라</a:t>
            </a:r>
            <a:endParaRPr lang="en-US" altLang="ko-KR" sz="2000" dirty="0"/>
          </a:p>
          <a:p>
            <a:pPr algn="ctr"/>
            <a:r>
              <a:rPr lang="ko-KR" altLang="en-US" sz="2000" dirty="0"/>
              <a:t>일정선 유지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400" dirty="0"/>
              <a:t>과실 가공품 수요 감소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89AF6-BF3B-4723-BDE6-86353901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2" y="0"/>
            <a:ext cx="5881440" cy="3544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BF77068-6C26-4704-8E7D-9211E0FF12C8}"/>
              </a:ext>
            </a:extLst>
          </p:cNvPr>
          <p:cNvSpPr/>
          <p:nvPr/>
        </p:nvSpPr>
        <p:spPr>
          <a:xfrm>
            <a:off x="6400800" y="4646042"/>
            <a:ext cx="1212574" cy="1098775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E62FCF2-6620-46C6-998B-2972EA7BDD56}"/>
              </a:ext>
            </a:extLst>
          </p:cNvPr>
          <p:cNvSpPr/>
          <p:nvPr/>
        </p:nvSpPr>
        <p:spPr>
          <a:xfrm rot="5400000">
            <a:off x="8697587" y="3432818"/>
            <a:ext cx="860057" cy="1082635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별: 꼭짓점 4개 1">
            <a:extLst>
              <a:ext uri="{FF2B5EF4-FFF2-40B4-BE49-F238E27FC236}">
                <a16:creationId xmlns:a16="http://schemas.microsoft.com/office/drawing/2014/main" id="{F5224C93-16F9-479B-9D79-2FF777FE095A}"/>
              </a:ext>
            </a:extLst>
          </p:cNvPr>
          <p:cNvSpPr/>
          <p:nvPr/>
        </p:nvSpPr>
        <p:spPr>
          <a:xfrm>
            <a:off x="9869874" y="871712"/>
            <a:ext cx="467139" cy="400111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906AB-A515-47A1-AC10-FAAA836C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7802"/>
            <a:ext cx="6447372" cy="383543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72DB75D-3F18-45E5-9699-B99746EEB873}"/>
              </a:ext>
            </a:extLst>
          </p:cNvPr>
          <p:cNvSpPr/>
          <p:nvPr/>
        </p:nvSpPr>
        <p:spPr>
          <a:xfrm>
            <a:off x="4490797" y="4972580"/>
            <a:ext cx="866936" cy="269532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427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생산량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312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9C1CF-9C44-447F-BEF2-52B57AC34181}"/>
              </a:ext>
            </a:extLst>
          </p:cNvPr>
          <p:cNvSpPr/>
          <p:nvPr/>
        </p:nvSpPr>
        <p:spPr>
          <a:xfrm>
            <a:off x="4716159" y="864242"/>
            <a:ext cx="8030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/>
          </a:p>
          <a:p>
            <a:r>
              <a:rPr lang="ko-KR" altLang="en-US" b="1" dirty="0" err="1"/>
              <a:t>man</a:t>
            </a:r>
            <a:r>
              <a:rPr lang="ko-KR" altLang="en-US" b="1" dirty="0"/>
              <a:t> = </a:t>
            </a:r>
            <a:r>
              <a:rPr lang="ko-KR" altLang="en-US" b="1" dirty="0" err="1"/>
              <a:t>f</a:t>
            </a:r>
            <a:r>
              <a:rPr lang="ko-KR" altLang="en-US" b="1" dirty="0"/>
              <a:t>( </a:t>
            </a:r>
            <a:r>
              <a:rPr lang="ko-KR" altLang="en-US" b="1" dirty="0" err="1"/>
              <a:t>bear</a:t>
            </a:r>
            <a:r>
              <a:rPr lang="ko-KR" altLang="en-US" b="1" dirty="0"/>
              <a:t>,  precipitation1,2 ,insolation1, humidity1,2, PHU2 )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F2B72-DC4A-4C15-BB60-3D3AD456BEE3}"/>
              </a:ext>
            </a:extLst>
          </p:cNvPr>
          <p:cNvSpPr/>
          <p:nvPr/>
        </p:nvSpPr>
        <p:spPr>
          <a:xfrm>
            <a:off x="7271605" y="166234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 모형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88103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5021166" y="1041835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팀원 소개</a:t>
            </a:r>
            <a:endParaRPr lang="en-US" altLang="ko-KR" sz="5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3412843" y="1928186"/>
            <a:ext cx="7633253" cy="3008657"/>
            <a:chOff x="2928591" y="844372"/>
            <a:chExt cx="7007633" cy="27402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2928591" y="844372"/>
              <a:ext cx="70076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공통역활       </a:t>
              </a: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   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     데이터 전 처리      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6893729" y="3261468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5ADA2B6-0703-4ACA-8952-225E522BC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85" y="3029384"/>
            <a:ext cx="1377403" cy="14623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223474-B6B2-4360-87AA-EB0EF90B7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7033" y="3017661"/>
            <a:ext cx="1431634" cy="147131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E8CF70-1C13-4052-AC66-4125C59603F2}"/>
              </a:ext>
            </a:extLst>
          </p:cNvPr>
          <p:cNvGrpSpPr/>
          <p:nvPr/>
        </p:nvGrpSpPr>
        <p:grpSpPr>
          <a:xfrm>
            <a:off x="6097493" y="3029383"/>
            <a:ext cx="1581773" cy="1471317"/>
            <a:chOff x="6607861" y="2129848"/>
            <a:chExt cx="1504108" cy="150410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9FDD8D-AF02-4784-AD2F-A11CFC9F26FE}"/>
                </a:ext>
              </a:extLst>
            </p:cNvPr>
            <p:cNvSpPr/>
            <p:nvPr/>
          </p:nvSpPr>
          <p:spPr>
            <a:xfrm>
              <a:off x="6669997" y="2129848"/>
              <a:ext cx="1441972" cy="14949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8212401-A2A4-4DE2-8091-B6C5D5D5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861" y="2129848"/>
              <a:ext cx="1504108" cy="1504108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13F5421-F493-4D15-85A4-5A06BF941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1671" y="3029383"/>
            <a:ext cx="1383553" cy="146233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DA7AD8-9385-46E3-B403-634A90E92133}"/>
              </a:ext>
            </a:extLst>
          </p:cNvPr>
          <p:cNvSpPr/>
          <p:nvPr/>
        </p:nvSpPr>
        <p:spPr>
          <a:xfrm>
            <a:off x="3217499" y="2234552"/>
            <a:ext cx="31153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모델링팀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송지영 </a:t>
            </a:r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장하림</a:t>
            </a:r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2FD7BE-87A8-4EDC-9817-5E6CC9A2CC9C}"/>
              </a:ext>
            </a:extLst>
          </p:cNvPr>
          <p:cNvSpPr/>
          <p:nvPr/>
        </p:nvSpPr>
        <p:spPr>
          <a:xfrm>
            <a:off x="6293113" y="4723690"/>
            <a:ext cx="131866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공급 수요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예측모델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자료수집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수요모델링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64AE39-F39B-43F8-B410-DCDB5D0EA45D}"/>
              </a:ext>
            </a:extLst>
          </p:cNvPr>
          <p:cNvSpPr/>
          <p:nvPr/>
        </p:nvSpPr>
        <p:spPr>
          <a:xfrm>
            <a:off x="4679053" y="4954085"/>
            <a:ext cx="1620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기후데이터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정제 </a:t>
            </a:r>
            <a:r>
              <a:rPr lang="ko-KR" altLang="en-US" sz="16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전처리및</a:t>
            </a:r>
            <a:endParaRPr lang="en-US" altLang="ko-KR" sz="1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07774F-2FBA-4407-9B38-A649D48CCE1E}"/>
              </a:ext>
            </a:extLst>
          </p:cNvPr>
          <p:cNvSpPr/>
          <p:nvPr/>
        </p:nvSpPr>
        <p:spPr>
          <a:xfrm>
            <a:off x="3270380" y="4945685"/>
            <a:ext cx="144613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감귤산업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정제</a:t>
            </a:r>
            <a:endParaRPr lang="en-US" altLang="ko-KR" sz="1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가공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0A6DF3-137A-4B30-B639-744B968E7B82}"/>
              </a:ext>
            </a:extLst>
          </p:cNvPr>
          <p:cNvSpPr/>
          <p:nvPr/>
        </p:nvSpPr>
        <p:spPr>
          <a:xfrm>
            <a:off x="7932474" y="4945685"/>
            <a:ext cx="117373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감귤가공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자료수집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1CDFD4-0422-4AC3-873C-2938732BD2CC}"/>
              </a:ext>
            </a:extLst>
          </p:cNvPr>
          <p:cNvSpPr/>
          <p:nvPr/>
        </p:nvSpPr>
        <p:spPr>
          <a:xfrm>
            <a:off x="6210885" y="2251351"/>
            <a:ext cx="312065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감귤 소비 모델링팀</a:t>
            </a:r>
          </a:p>
          <a:p>
            <a:pPr algn="ctr"/>
            <a:r>
              <a:rPr lang="ko-KR" alt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정규진</a:t>
            </a:r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ko-KR" alt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임영택</a:t>
            </a:r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5261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64" y="-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 animBg="1"/>
      <p:bldP spid="28" grpId="0" animBg="1"/>
      <p:bldP spid="38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생장예측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771877" y="4842157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07765" y="2206679"/>
            <a:ext cx="837995" cy="1030572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575781" y="24436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9E44B-80BC-484E-A533-55AD0053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83" y="4613187"/>
            <a:ext cx="7067550" cy="202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EB556-FA3A-4B00-840A-F2B67619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44" y="984334"/>
            <a:ext cx="5106563" cy="35187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EA96D7-8E31-48FB-9B5A-9CA84133ABDD}"/>
              </a:ext>
            </a:extLst>
          </p:cNvPr>
          <p:cNvSpPr/>
          <p:nvPr/>
        </p:nvSpPr>
        <p:spPr>
          <a:xfrm>
            <a:off x="8089251" y="6088559"/>
            <a:ext cx="37882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선형회귀 </a:t>
            </a:r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22%</a:t>
            </a: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4C740-BF63-4408-89FE-0FCD64794436}"/>
              </a:ext>
            </a:extLst>
          </p:cNvPr>
          <p:cNvSpPr txBox="1"/>
          <p:nvPr/>
        </p:nvSpPr>
        <p:spPr>
          <a:xfrm>
            <a:off x="4497268" y="469567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예측모델 평가는 </a:t>
            </a:r>
            <a:r>
              <a:rPr lang="en-US" altLang="ko-KR" dirty="0"/>
              <a:t>MSE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CE80E-638D-45BB-9CAB-91C4A675BA90}"/>
              </a:ext>
            </a:extLst>
          </p:cNvPr>
          <p:cNvSpPr txBox="1"/>
          <p:nvPr/>
        </p:nvSpPr>
        <p:spPr>
          <a:xfrm>
            <a:off x="8192490" y="4330690"/>
            <a:ext cx="3506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앙상블로 </a:t>
            </a:r>
            <a:endParaRPr lang="en-US" altLang="ko-KR" dirty="0"/>
          </a:p>
          <a:p>
            <a:r>
              <a:rPr lang="ko-KR" altLang="en-US" dirty="0"/>
              <a:t>오차에 대한 테스트를 해본결과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는 </a:t>
            </a:r>
            <a:r>
              <a:rPr lang="en-US" altLang="ko-KR" dirty="0"/>
              <a:t>RF</a:t>
            </a:r>
            <a:r>
              <a:rPr lang="ko-KR" altLang="en-US" dirty="0"/>
              <a:t>앙상블이 </a:t>
            </a:r>
            <a:r>
              <a:rPr lang="en-US" altLang="ko-KR" dirty="0"/>
              <a:t>150</a:t>
            </a:r>
            <a:r>
              <a:rPr lang="ko-KR" altLang="en-US" dirty="0"/>
              <a:t>개로</a:t>
            </a:r>
            <a:endParaRPr lang="en-US" altLang="ko-KR" dirty="0"/>
          </a:p>
          <a:p>
            <a:r>
              <a:rPr lang="ko-KR" altLang="en-US" dirty="0"/>
              <a:t>가장 낮게 나오며</a:t>
            </a:r>
            <a:r>
              <a:rPr lang="en-US" altLang="ko-KR" dirty="0"/>
              <a:t>, 300</a:t>
            </a:r>
            <a:r>
              <a:rPr lang="ko-KR" altLang="en-US" dirty="0"/>
              <a:t>개 이후</a:t>
            </a:r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가 비슷하게 나오는 양상을</a:t>
            </a:r>
            <a:endParaRPr lang="en-US" altLang="ko-KR" dirty="0"/>
          </a:p>
          <a:p>
            <a:r>
              <a:rPr lang="ko-KR" altLang="en-US" dirty="0"/>
              <a:t>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53237-ADD1-4BB8-A45F-A330650E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824048"/>
            <a:ext cx="4972050" cy="3829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638F8E-06B7-4626-AEBF-91B42702DDD6}"/>
              </a:ext>
            </a:extLst>
          </p:cNvPr>
          <p:cNvSpPr/>
          <p:nvPr/>
        </p:nvSpPr>
        <p:spPr>
          <a:xfrm>
            <a:off x="1717693" y="3890665"/>
            <a:ext cx="1540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3C2-5517-4DD4-A18A-A82D86046FEA}"/>
              </a:ext>
            </a:extLst>
          </p:cNvPr>
          <p:cNvSpPr txBox="1"/>
          <p:nvPr/>
        </p:nvSpPr>
        <p:spPr>
          <a:xfrm>
            <a:off x="464457" y="591754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95% </a:t>
            </a:r>
            <a:r>
              <a:rPr lang="ko-KR" altLang="en-US" dirty="0"/>
              <a:t>분산보존비율로 본 경우 </a:t>
            </a:r>
            <a:r>
              <a:rPr lang="en-US" altLang="ko-KR" dirty="0"/>
              <a:t>2</a:t>
            </a:r>
            <a:r>
              <a:rPr lang="ko-KR" altLang="en-US" dirty="0"/>
              <a:t>차원축소가 좋음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5E5F1E-847A-41EC-B478-751AE2F5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12" y="137260"/>
            <a:ext cx="4315562" cy="63113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D531E-C9FA-4207-8B8D-4A8A0A982628}"/>
              </a:ext>
            </a:extLst>
          </p:cNvPr>
          <p:cNvGrpSpPr/>
          <p:nvPr/>
        </p:nvGrpSpPr>
        <p:grpSpPr>
          <a:xfrm>
            <a:off x="5554312" y="101283"/>
            <a:ext cx="5903291" cy="6573454"/>
            <a:chOff x="5554312" y="101283"/>
            <a:chExt cx="5903291" cy="65734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8F8F3E-9C9A-4CD5-BB3A-6DF9425C06E8}"/>
                </a:ext>
              </a:extLst>
            </p:cNvPr>
            <p:cNvSpPr/>
            <p:nvPr/>
          </p:nvSpPr>
          <p:spPr>
            <a:xfrm>
              <a:off x="5554312" y="2480424"/>
              <a:ext cx="5903291" cy="4194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60D5E56-69E4-4BE1-923F-A4DB6DBBD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4312" y="101283"/>
              <a:ext cx="4953000" cy="30861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C77380-DB15-4271-898A-AEB9E654E7A2}"/>
              </a:ext>
            </a:extLst>
          </p:cNvPr>
          <p:cNvGrpSpPr/>
          <p:nvPr/>
        </p:nvGrpSpPr>
        <p:grpSpPr>
          <a:xfrm>
            <a:off x="5852763" y="3646275"/>
            <a:ext cx="5930704" cy="2915413"/>
            <a:chOff x="5852763" y="3646275"/>
            <a:chExt cx="5930704" cy="29154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4F42512-9FEB-4D78-BDF5-6EFD1D501F31}"/>
                </a:ext>
              </a:extLst>
            </p:cNvPr>
            <p:cNvSpPr/>
            <p:nvPr/>
          </p:nvSpPr>
          <p:spPr>
            <a:xfrm>
              <a:off x="5852763" y="3646275"/>
              <a:ext cx="579678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7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개의 변수를 </a:t>
              </a:r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2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차원 축소로</a:t>
              </a:r>
              <a:endParaRPr lang="en-US" altLang="ko-KR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  <a:p>
              <a:pPr algn="ctr"/>
              <a:r>
                <a:rPr lang="ko-KR" alt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새로운 특성을 추출한 결과</a:t>
              </a:r>
              <a:endParaRPr lang="en-US" altLang="ko-KR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A8A0D3-EFE9-42DE-A578-EA7195EF2753}"/>
                </a:ext>
              </a:extLst>
            </p:cNvPr>
            <p:cNvSpPr/>
            <p:nvPr/>
          </p:nvSpPr>
          <p:spPr>
            <a:xfrm>
              <a:off x="6430720" y="5792247"/>
              <a:ext cx="53527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정확도 </a:t>
              </a:r>
              <a:r>
                <a:rPr lang="en-US" altLang="ko-KR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42.76% </a:t>
              </a:r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증가</a:t>
              </a:r>
              <a:endPara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33AFCE-352C-40CE-B1B5-3B3289B4368D}"/>
                </a:ext>
              </a:extLst>
            </p:cNvPr>
            <p:cNvSpPr/>
            <p:nvPr/>
          </p:nvSpPr>
          <p:spPr>
            <a:xfrm>
              <a:off x="6479400" y="5374149"/>
              <a:ext cx="182293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선형회귀 </a:t>
              </a:r>
              <a:r>
                <a:rPr lang="en-US" altLang="ko-KR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22%</a:t>
              </a: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CAF22B-8149-41B5-BDBB-B43EDBC6C24E}"/>
              </a:ext>
            </a:extLst>
          </p:cNvPr>
          <p:cNvSpPr/>
          <p:nvPr/>
        </p:nvSpPr>
        <p:spPr>
          <a:xfrm>
            <a:off x="4094922" y="3966310"/>
            <a:ext cx="1540807" cy="1082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41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E6EF04E-1DE9-41D5-ACCF-A833C913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0" y="1776901"/>
            <a:ext cx="5822110" cy="463587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342B7C-FE35-4C2A-80FD-DD858081D3AD}"/>
              </a:ext>
            </a:extLst>
          </p:cNvPr>
          <p:cNvSpPr/>
          <p:nvPr/>
        </p:nvSpPr>
        <p:spPr>
          <a:xfrm>
            <a:off x="2592087" y="5337057"/>
            <a:ext cx="26837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RMSE =0.1952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DB2EDC-8512-4620-BB55-FEC9015B80D1}"/>
              </a:ext>
            </a:extLst>
          </p:cNvPr>
          <p:cNvGrpSpPr/>
          <p:nvPr/>
        </p:nvGrpSpPr>
        <p:grpSpPr>
          <a:xfrm>
            <a:off x="279170" y="1781004"/>
            <a:ext cx="5894712" cy="4999487"/>
            <a:chOff x="207208" y="1739599"/>
            <a:chExt cx="5894712" cy="499948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B38CD1-36CC-4150-AFCE-9EDA18F6399B}"/>
                </a:ext>
              </a:extLst>
            </p:cNvPr>
            <p:cNvSpPr/>
            <p:nvPr/>
          </p:nvSpPr>
          <p:spPr>
            <a:xfrm>
              <a:off x="207208" y="1739599"/>
              <a:ext cx="5894712" cy="499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8513AF-A1F4-4020-A8D0-5791748A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09" y="1816315"/>
              <a:ext cx="5105400" cy="326707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E2A881-4ED7-4C95-AAE3-08985736D910}"/>
              </a:ext>
            </a:extLst>
          </p:cNvPr>
          <p:cNvSpPr txBox="1"/>
          <p:nvPr/>
        </p:nvSpPr>
        <p:spPr>
          <a:xfrm>
            <a:off x="210046" y="5184001"/>
            <a:ext cx="5762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Gradiend</a:t>
            </a:r>
            <a:r>
              <a:rPr lang="en-US" altLang="ko-KR" dirty="0"/>
              <a:t> Boost =</a:t>
            </a:r>
            <a:r>
              <a:rPr lang="ko-KR" altLang="en-US" dirty="0"/>
              <a:t>오차를 보완하는 방식으로 트리생성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C00000"/>
                </a:solidFill>
              </a:rPr>
              <a:t>병렬처리</a:t>
            </a:r>
            <a:r>
              <a:rPr lang="ko-KR" altLang="en-US" dirty="0"/>
              <a:t>로 학습속도가 빠르고</a:t>
            </a:r>
            <a:endParaRPr lang="en-US" altLang="ko-KR" dirty="0"/>
          </a:p>
          <a:p>
            <a:r>
              <a:rPr lang="ko-KR" altLang="en-US" dirty="0"/>
              <a:t>유연성이 좋아서 다양한 커스텀 최적화가 가능하다</a:t>
            </a:r>
            <a:endParaRPr lang="en-US" altLang="ko-KR" dirty="0"/>
          </a:p>
          <a:p>
            <a:r>
              <a:rPr lang="ko-KR" altLang="en-US" dirty="0"/>
              <a:t>자동 가지치기로 </a:t>
            </a:r>
            <a:r>
              <a:rPr lang="en-US" altLang="ko-KR" dirty="0">
                <a:solidFill>
                  <a:srgbClr val="C00000"/>
                </a:solidFill>
              </a:rPr>
              <a:t>Overfitting </a:t>
            </a:r>
            <a:r>
              <a:rPr lang="ko-KR" altLang="en-US" dirty="0" err="1">
                <a:solidFill>
                  <a:srgbClr val="C00000"/>
                </a:solidFill>
              </a:rPr>
              <a:t>과적합</a:t>
            </a:r>
            <a:r>
              <a:rPr lang="ko-KR" altLang="en-US" dirty="0">
                <a:solidFill>
                  <a:srgbClr val="C00000"/>
                </a:solidFill>
              </a:rPr>
              <a:t> 방지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D06959-1448-4C33-B03C-46AA8F1AA4C4}"/>
              </a:ext>
            </a:extLst>
          </p:cNvPr>
          <p:cNvGrpSpPr/>
          <p:nvPr/>
        </p:nvGrpSpPr>
        <p:grpSpPr>
          <a:xfrm>
            <a:off x="5325050" y="0"/>
            <a:ext cx="6866950" cy="6422065"/>
            <a:chOff x="5325050" y="0"/>
            <a:chExt cx="6866950" cy="642206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12A1186-D37A-4E8A-9DFE-51FDC1EB7165}"/>
                </a:ext>
              </a:extLst>
            </p:cNvPr>
            <p:cNvGrpSpPr/>
            <p:nvPr/>
          </p:nvGrpSpPr>
          <p:grpSpPr>
            <a:xfrm>
              <a:off x="5325050" y="0"/>
              <a:ext cx="6866950" cy="6422065"/>
              <a:chOff x="5325050" y="0"/>
              <a:chExt cx="6866950" cy="642206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66F3F84-EED3-4985-8566-D16BBCB4AF5C}"/>
                  </a:ext>
                </a:extLst>
              </p:cNvPr>
              <p:cNvGrpSpPr/>
              <p:nvPr/>
            </p:nvGrpSpPr>
            <p:grpSpPr>
              <a:xfrm rot="16200000">
                <a:off x="6212751" y="5151585"/>
                <a:ext cx="636718" cy="1081640"/>
                <a:chOff x="9180279" y="3972933"/>
                <a:chExt cx="827314" cy="1251642"/>
              </a:xfrm>
            </p:grpSpPr>
            <p:sp>
              <p:nvSpPr>
                <p:cNvPr id="18" name="아래쪽 화살표 94">
                  <a:extLst>
                    <a:ext uri="{FF2B5EF4-FFF2-40B4-BE49-F238E27FC236}">
                      <a16:creationId xmlns:a16="http://schemas.microsoft.com/office/drawing/2014/main" id="{D0E4CBB9-0257-4718-94C9-B5E1A32A6DFF}"/>
                    </a:ext>
                  </a:extLst>
                </p:cNvPr>
                <p:cNvSpPr/>
                <p:nvPr/>
              </p:nvSpPr>
              <p:spPr>
                <a:xfrm>
                  <a:off x="9180279" y="4102109"/>
                  <a:ext cx="827314" cy="1122466"/>
                </a:xfrm>
                <a:prstGeom prst="downArrow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127E36C-B512-498A-94D6-FE2877DC06FC}"/>
                    </a:ext>
                  </a:extLst>
                </p:cNvPr>
                <p:cNvSpPr/>
                <p:nvPr/>
              </p:nvSpPr>
              <p:spPr>
                <a:xfrm>
                  <a:off x="9216571" y="3972933"/>
                  <a:ext cx="791022" cy="424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</p:grpSp>
          <p:sp>
            <p:nvSpPr>
              <p:cNvPr id="11" name="말풍선: 사각형 10">
                <a:extLst>
                  <a:ext uri="{FF2B5EF4-FFF2-40B4-BE49-F238E27FC236}">
                    <a16:creationId xmlns:a16="http://schemas.microsoft.com/office/drawing/2014/main" id="{A1D8E50C-B419-49F2-A851-11AECD74530A}"/>
                  </a:ext>
                </a:extLst>
              </p:cNvPr>
              <p:cNvSpPr/>
              <p:nvPr/>
            </p:nvSpPr>
            <p:spPr>
              <a:xfrm>
                <a:off x="7316179" y="4081451"/>
                <a:ext cx="4403310" cy="2340614"/>
              </a:xfrm>
              <a:custGeom>
                <a:avLst/>
                <a:gdLst>
                  <a:gd name="connsiteX0" fmla="*/ 0 w 3668233"/>
                  <a:gd name="connsiteY0" fmla="*/ 0 h 2329982"/>
                  <a:gd name="connsiteX1" fmla="*/ 611372 w 3668233"/>
                  <a:gd name="connsiteY1" fmla="*/ 0 h 2329982"/>
                  <a:gd name="connsiteX2" fmla="*/ 611372 w 3668233"/>
                  <a:gd name="connsiteY2" fmla="*/ 0 h 2329982"/>
                  <a:gd name="connsiteX3" fmla="*/ 1528430 w 3668233"/>
                  <a:gd name="connsiteY3" fmla="*/ 0 h 2329982"/>
                  <a:gd name="connsiteX4" fmla="*/ 3668233 w 3668233"/>
                  <a:gd name="connsiteY4" fmla="*/ 0 h 2329982"/>
                  <a:gd name="connsiteX5" fmla="*/ 3668233 w 3668233"/>
                  <a:gd name="connsiteY5" fmla="*/ 388330 h 2329982"/>
                  <a:gd name="connsiteX6" fmla="*/ 3668233 w 3668233"/>
                  <a:gd name="connsiteY6" fmla="*/ 388330 h 2329982"/>
                  <a:gd name="connsiteX7" fmla="*/ 3668233 w 3668233"/>
                  <a:gd name="connsiteY7" fmla="*/ 970826 h 2329982"/>
                  <a:gd name="connsiteX8" fmla="*/ 3668233 w 3668233"/>
                  <a:gd name="connsiteY8" fmla="*/ 2329982 h 2329982"/>
                  <a:gd name="connsiteX9" fmla="*/ 1528430 w 3668233"/>
                  <a:gd name="connsiteY9" fmla="*/ 2329982 h 2329982"/>
                  <a:gd name="connsiteX10" fmla="*/ 611372 w 3668233"/>
                  <a:gd name="connsiteY10" fmla="*/ 2329982 h 2329982"/>
                  <a:gd name="connsiteX11" fmla="*/ 611372 w 3668233"/>
                  <a:gd name="connsiteY11" fmla="*/ 2329982 h 2329982"/>
                  <a:gd name="connsiteX12" fmla="*/ 0 w 3668233"/>
                  <a:gd name="connsiteY12" fmla="*/ 2329982 h 2329982"/>
                  <a:gd name="connsiteX13" fmla="*/ 0 w 3668233"/>
                  <a:gd name="connsiteY13" fmla="*/ 970826 h 2329982"/>
                  <a:gd name="connsiteX14" fmla="*/ -735077 w 3668233"/>
                  <a:gd name="connsiteY14" fmla="*/ 707359 h 2329982"/>
                  <a:gd name="connsiteX15" fmla="*/ 0 w 3668233"/>
                  <a:gd name="connsiteY15" fmla="*/ 388330 h 2329982"/>
                  <a:gd name="connsiteX16" fmla="*/ 0 w 3668233"/>
                  <a:gd name="connsiteY16" fmla="*/ 0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01291 w 4403310"/>
                  <a:gd name="connsiteY4" fmla="*/ 116958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11924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286352 w 4403310"/>
                  <a:gd name="connsiteY8" fmla="*/ 2213024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86352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262677 w 4403310"/>
                  <a:gd name="connsiteY5" fmla="*/ 150307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388330 h 2340614"/>
                  <a:gd name="connsiteX8" fmla="*/ 4403310 w 4403310"/>
                  <a:gd name="connsiteY8" fmla="*/ 970826 h 2340614"/>
                  <a:gd name="connsiteX9" fmla="*/ 4275719 w 4403310"/>
                  <a:gd name="connsiteY9" fmla="*/ 2213024 h 2340614"/>
                  <a:gd name="connsiteX10" fmla="*/ 3635356 w 4403310"/>
                  <a:gd name="connsiteY10" fmla="*/ 2340614 h 2340614"/>
                  <a:gd name="connsiteX11" fmla="*/ 2263507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1346449 w 4403310"/>
                  <a:gd name="connsiteY13" fmla="*/ 2329982 h 2340614"/>
                  <a:gd name="connsiteX14" fmla="*/ 894565 w 4403310"/>
                  <a:gd name="connsiteY14" fmla="*/ 2191759 h 2340614"/>
                  <a:gd name="connsiteX15" fmla="*/ 735077 w 4403310"/>
                  <a:gd name="connsiteY15" fmla="*/ 970826 h 2340614"/>
                  <a:gd name="connsiteX16" fmla="*/ 0 w 4403310"/>
                  <a:gd name="connsiteY16" fmla="*/ 707359 h 2340614"/>
                  <a:gd name="connsiteX17" fmla="*/ 735077 w 4403310"/>
                  <a:gd name="connsiteY17" fmla="*/ 388330 h 2340614"/>
                  <a:gd name="connsiteX18" fmla="*/ 862668 w 4403310"/>
                  <a:gd name="connsiteY18" fmla="*/ 106325 h 2340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03310" h="2340614">
                    <a:moveTo>
                      <a:pt x="862668" y="106325"/>
                    </a:moveTo>
                    <a:lnTo>
                      <a:pt x="1346449" y="0"/>
                    </a:lnTo>
                    <a:lnTo>
                      <a:pt x="1346449" y="0"/>
                    </a:lnTo>
                    <a:lnTo>
                      <a:pt x="2263507" y="0"/>
                    </a:lnTo>
                    <a:lnTo>
                      <a:pt x="4009906" y="10632"/>
                    </a:lnTo>
                    <a:cubicBezTo>
                      <a:pt x="4072898" y="78455"/>
                      <a:pt x="4199685" y="82484"/>
                      <a:pt x="4262677" y="150307"/>
                    </a:cubicBezTo>
                    <a:lnTo>
                      <a:pt x="4403310" y="388330"/>
                    </a:lnTo>
                    <a:lnTo>
                      <a:pt x="4403310" y="388330"/>
                    </a:lnTo>
                    <a:lnTo>
                      <a:pt x="4403310" y="970826"/>
                    </a:lnTo>
                    <a:lnTo>
                      <a:pt x="4275719" y="2213024"/>
                    </a:lnTo>
                    <a:cubicBezTo>
                      <a:pt x="4108338" y="2312262"/>
                      <a:pt x="3855899" y="2326437"/>
                      <a:pt x="3635356" y="2340614"/>
                    </a:cubicBezTo>
                    <a:lnTo>
                      <a:pt x="2263507" y="2329982"/>
                    </a:lnTo>
                    <a:lnTo>
                      <a:pt x="1346449" y="2329982"/>
                    </a:lnTo>
                    <a:lnTo>
                      <a:pt x="1346449" y="2329982"/>
                    </a:lnTo>
                    <a:lnTo>
                      <a:pt x="894565" y="2191759"/>
                    </a:lnTo>
                    <a:lnTo>
                      <a:pt x="735077" y="970826"/>
                    </a:lnTo>
                    <a:lnTo>
                      <a:pt x="0" y="707359"/>
                    </a:lnTo>
                    <a:lnTo>
                      <a:pt x="735077" y="388330"/>
                    </a:lnTo>
                    <a:lnTo>
                      <a:pt x="862668" y="106325"/>
                    </a:ln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30C11AD-01E6-4B43-BD58-306B704AAEFA}"/>
                  </a:ext>
                </a:extLst>
              </p:cNvPr>
              <p:cNvGrpSpPr/>
              <p:nvPr/>
            </p:nvGrpSpPr>
            <p:grpSpPr>
              <a:xfrm>
                <a:off x="5325050" y="0"/>
                <a:ext cx="6866950" cy="3868739"/>
                <a:chOff x="5325050" y="0"/>
                <a:chExt cx="6866950" cy="386873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180CC26-5AFE-454C-B0FB-E95D2C2F6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648"/>
                <a:stretch/>
              </p:blipFill>
              <p:spPr>
                <a:xfrm>
                  <a:off x="5325050" y="0"/>
                  <a:ext cx="6866950" cy="3868739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4227754-D0FB-45FF-9F9F-99AB22FB29C3}"/>
                    </a:ext>
                  </a:extLst>
                </p:cNvPr>
                <p:cNvSpPr/>
                <p:nvPr/>
              </p:nvSpPr>
              <p:spPr>
                <a:xfrm>
                  <a:off x="9508252" y="85231"/>
                  <a:ext cx="2683748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cap="none" spc="0" dirty="0">
                      <a:ln w="6600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dist="38100" dir="2700000" algn="tl" rotWithShape="0">
                          <a:schemeClr val="accent2"/>
                        </a:outerShdw>
                      </a:effectLst>
                    </a:rPr>
                    <a:t>RMSE =0.2114</a:t>
                  </a: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60FEA-74EE-4A26-80BC-A9E991D978C2}"/>
                </a:ext>
              </a:extLst>
            </p:cNvPr>
            <p:cNvSpPr txBox="1"/>
            <p:nvPr/>
          </p:nvSpPr>
          <p:spPr>
            <a:xfrm>
              <a:off x="8577470" y="4374595"/>
              <a:ext cx="262604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예측모델을 </a:t>
              </a:r>
              <a:r>
                <a:rPr lang="ko-KR" altLang="en-US" dirty="0" err="1"/>
                <a:t>평가할때</a:t>
              </a:r>
              <a:endParaRPr lang="en-US" altLang="ko-KR" dirty="0"/>
            </a:p>
            <a:p>
              <a:r>
                <a:rPr lang="ko-KR" altLang="en-US" dirty="0"/>
                <a:t>고려하는 성능지표는 </a:t>
              </a:r>
              <a:endParaRPr lang="en-US" altLang="ko-KR" dirty="0"/>
            </a:p>
            <a:p>
              <a:r>
                <a:rPr lang="en-US" altLang="ko-KR" dirty="0"/>
                <a:t>RMSE</a:t>
              </a:r>
              <a:r>
                <a:rPr lang="ko-KR" altLang="en-US" dirty="0"/>
                <a:t> 와 </a:t>
              </a:r>
              <a:r>
                <a:rPr lang="en-US" altLang="ko-KR" dirty="0"/>
                <a:t>MAE </a:t>
              </a:r>
              <a:r>
                <a:rPr lang="ko-KR" altLang="en-US" dirty="0"/>
                <a:t>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우리모델은</a:t>
              </a:r>
              <a:r>
                <a:rPr lang="ko-KR" altLang="en-US" dirty="0"/>
                <a:t> </a:t>
              </a:r>
              <a:r>
                <a:rPr lang="en-US" altLang="ko-KR" dirty="0"/>
                <a:t>RMSE </a:t>
              </a:r>
              <a:r>
                <a:rPr lang="ko-KR" altLang="en-US" dirty="0"/>
                <a:t>평균</a:t>
              </a:r>
              <a:endParaRPr lang="en-US" altLang="ko-KR" dirty="0"/>
            </a:p>
            <a:p>
              <a:r>
                <a:rPr lang="ko-KR" altLang="en-US" dirty="0"/>
                <a:t>제곱근오차로 측정했다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09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9344E7-DA7C-4F45-B36B-89A8420D674A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4A2F07-4F82-49C0-8085-8E4034F988E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08FA1E-B101-4DAB-BC63-50F59C7F5A87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ACAF796-6EC3-497E-A384-2C09292086D9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F78F46-86E6-4BB6-ACF8-71068AC944DC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CFC728-9BC9-4C5B-BDAC-93CE7A06C22D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862BB7D-EC35-4B39-B199-A3A020D833B2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27D92D-22F2-463B-8E65-B2564171C3FB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BDB4F0-A217-4300-AE22-4E93053FA835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270629-DF04-4AD4-B5E8-626CAEDDB2F9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공급함수 선형회귀식 평가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A632E-F2D6-4E83-A44A-17F98A0E23AD}"/>
              </a:ext>
            </a:extLst>
          </p:cNvPr>
          <p:cNvSpPr/>
          <p:nvPr/>
        </p:nvSpPr>
        <p:spPr>
          <a:xfrm>
            <a:off x="513486" y="2442961"/>
            <a:ext cx="11103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예측생산량 = (-3.39182057e+05)*</a:t>
            </a:r>
            <a:r>
              <a:rPr lang="ko-KR" altLang="en-US" sz="2000" b="1" dirty="0" err="1"/>
              <a:t>a</a:t>
            </a:r>
            <a:r>
              <a:rPr lang="ko-KR" altLang="en-US" sz="2000" b="1" dirty="0"/>
              <a:t> +(1.58931738e+02)*</a:t>
            </a:r>
            <a:r>
              <a:rPr lang="ko-KR" altLang="en-US" sz="2000" b="1" dirty="0" err="1"/>
              <a:t>b</a:t>
            </a:r>
            <a:r>
              <a:rPr lang="ko-KR" altLang="en-US" sz="2000" b="1" dirty="0"/>
              <a:t> + (3.17093940e+02)*c +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(-1.53284147e+03)*</a:t>
            </a:r>
            <a:r>
              <a:rPr lang="ko-KR" altLang="en-US" sz="2000" b="1" dirty="0" err="1"/>
              <a:t>d</a:t>
            </a:r>
            <a:r>
              <a:rPr lang="ko-KR" altLang="en-US" sz="2000" b="1" dirty="0"/>
              <a:t> + (2.66674883e+02)*</a:t>
            </a:r>
            <a:r>
              <a:rPr lang="ko-KR" altLang="en-US" sz="2000" b="1" dirty="0" err="1"/>
              <a:t>e</a:t>
            </a:r>
            <a:r>
              <a:rPr lang="ko-KR" altLang="en-US" sz="2000" b="1" dirty="0"/>
              <a:t> + (-8.35970312e+03)*</a:t>
            </a:r>
            <a:r>
              <a:rPr lang="ko-KR" altLang="en-US" sz="2000" b="1" dirty="0" err="1"/>
              <a:t>f</a:t>
            </a:r>
            <a:r>
              <a:rPr lang="ko-KR" altLang="en-US" sz="2000" b="1" dirty="0"/>
              <a:t> +                  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(4.51645957e+03)*</a:t>
            </a:r>
            <a:r>
              <a:rPr lang="ko-KR" altLang="en-US" sz="2000" b="1" dirty="0" err="1"/>
              <a:t>g</a:t>
            </a:r>
            <a:r>
              <a:rPr lang="ko-KR" altLang="en-US" sz="2000" b="1" dirty="0"/>
              <a:t> +  1265287.1815699725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66DFD-9AE4-4814-91EF-B514138D624E}"/>
              </a:ext>
            </a:extLst>
          </p:cNvPr>
          <p:cNvSpPr/>
          <p:nvPr/>
        </p:nvSpPr>
        <p:spPr>
          <a:xfrm>
            <a:off x="6284379" y="239119"/>
            <a:ext cx="5673348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선형회귀식으로 계산된 계수와 절편을 이용해서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공급함수를 만들었고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</a:t>
            </a:r>
          </a:p>
          <a:p>
            <a:pPr algn="ctr"/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정밀한 생산량 예측을 위해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독립변수들의 조합을 사용하였다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F8620-FD3B-4A0B-AFD8-8F91157F4B7D}"/>
              </a:ext>
            </a:extLst>
          </p:cNvPr>
          <p:cNvSpPr/>
          <p:nvPr/>
        </p:nvSpPr>
        <p:spPr>
          <a:xfrm>
            <a:off x="513486" y="1864226"/>
            <a:ext cx="803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man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</a:t>
            </a:r>
            <a:r>
              <a:rPr lang="ko-KR" altLang="en-US" sz="1400" dirty="0"/>
              <a:t>( </a:t>
            </a:r>
            <a:r>
              <a:rPr lang="ko-KR" altLang="en-US" sz="1400" dirty="0" err="1"/>
              <a:t>bear</a:t>
            </a:r>
            <a:r>
              <a:rPr lang="ko-KR" altLang="en-US" sz="1400" dirty="0"/>
              <a:t>,  precipitation1,2 ,insolation1, humidity1,2, PHU2 )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9B2788-DBF9-485D-A4A4-3137913E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17874"/>
              </p:ext>
            </p:extLst>
          </p:nvPr>
        </p:nvGraphicFramePr>
        <p:xfrm>
          <a:off x="513486" y="3700706"/>
          <a:ext cx="11042152" cy="2201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79">
                  <a:extLst>
                    <a:ext uri="{9D8B030D-6E8A-4147-A177-3AD203B41FA5}">
                      <a16:colId xmlns:a16="http://schemas.microsoft.com/office/drawing/2014/main" val="1796838114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4101660280"/>
                    </a:ext>
                  </a:extLst>
                </a:gridCol>
                <a:gridCol w="1613338">
                  <a:extLst>
                    <a:ext uri="{9D8B030D-6E8A-4147-A177-3AD203B41FA5}">
                      <a16:colId xmlns:a16="http://schemas.microsoft.com/office/drawing/2014/main" val="1353189984"/>
                    </a:ext>
                  </a:extLst>
                </a:gridCol>
                <a:gridCol w="1792310">
                  <a:extLst>
                    <a:ext uri="{9D8B030D-6E8A-4147-A177-3AD203B41FA5}">
                      <a16:colId xmlns:a16="http://schemas.microsoft.com/office/drawing/2014/main" val="1118400000"/>
                    </a:ext>
                  </a:extLst>
                </a:gridCol>
                <a:gridCol w="1772408">
                  <a:extLst>
                    <a:ext uri="{9D8B030D-6E8A-4147-A177-3AD203B41FA5}">
                      <a16:colId xmlns:a16="http://schemas.microsoft.com/office/drawing/2014/main" val="268802038"/>
                    </a:ext>
                  </a:extLst>
                </a:gridCol>
                <a:gridCol w="1905408">
                  <a:extLst>
                    <a:ext uri="{9D8B030D-6E8A-4147-A177-3AD203B41FA5}">
                      <a16:colId xmlns:a16="http://schemas.microsoft.com/office/drawing/2014/main" val="874410669"/>
                    </a:ext>
                  </a:extLst>
                </a:gridCol>
                <a:gridCol w="2026686">
                  <a:extLst>
                    <a:ext uri="{9D8B030D-6E8A-4147-A177-3AD203B41FA5}">
                      <a16:colId xmlns:a16="http://schemas.microsoft.com/office/drawing/2014/main" val="326486331"/>
                    </a:ext>
                  </a:extLst>
                </a:gridCol>
              </a:tblGrid>
              <a:tr h="50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흉년의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풍년의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풍년 기후  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성과수비율 高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번 조건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일조량 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풍년 기후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개화기강수량 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  4</a:t>
                      </a:r>
                      <a:r>
                        <a:rPr lang="ko-KR" altLang="en-US" sz="1600" dirty="0"/>
                        <a:t>번 조건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 err="1"/>
                        <a:t>개화기일조량</a:t>
                      </a:r>
                      <a:r>
                        <a:rPr lang="ko-KR" altLang="en-US" sz="1600" dirty="0"/>
                        <a:t> 多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47282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흉년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2017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 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흉년이던 조건의 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풍년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2009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풍년이던 조건의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생산량을 증가시키는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변수를 고려했을 때</a:t>
                      </a:r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성과수비율이 높아지면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일조량이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재배조건에 중요함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강수량이 일조량과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음의 상관관계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74945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예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ko-KR" altLang="en-US" sz="1600" b="1" dirty="0"/>
                        <a:t>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633936 </a:t>
                      </a:r>
                      <a:r>
                        <a:rPr lang="ko-KR" altLang="en-US" sz="1800" dirty="0"/>
                        <a:t>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665045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698197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감귤생산 예측량도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726220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=647775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725966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91084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1E4F6CC-5EEB-427E-AD4D-F9375D3D97BA}"/>
              </a:ext>
            </a:extLst>
          </p:cNvPr>
          <p:cNvSpPr txBox="1"/>
          <p:nvPr/>
        </p:nvSpPr>
        <p:spPr>
          <a:xfrm>
            <a:off x="1386189" y="6119704"/>
            <a:ext cx="1030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흉년 더미변수와 풍년 더미변수를 모델링에 넣지 못해서</a:t>
            </a:r>
            <a:r>
              <a:rPr lang="en-US" altLang="ko-KR" dirty="0"/>
              <a:t>,  </a:t>
            </a:r>
            <a:r>
              <a:rPr lang="ko-KR" altLang="en-US" dirty="0"/>
              <a:t>배제한 후 랜덤으로 기후조건을 가정함 </a:t>
            </a:r>
          </a:p>
        </p:txBody>
      </p:sp>
    </p:spTree>
    <p:extLst>
      <p:ext uri="{BB962C8B-B14F-4D97-AF65-F5344CB8AC3E}">
        <p14:creationId xmlns:p14="http://schemas.microsoft.com/office/powerpoint/2010/main" val="375225533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수요량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54552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C9F9EE3A-89C7-4D0A-B65B-D8DB1AC52E39}"/>
              </a:ext>
            </a:extLst>
          </p:cNvPr>
          <p:cNvGrpSpPr/>
          <p:nvPr/>
        </p:nvGrpSpPr>
        <p:grpSpPr>
          <a:xfrm>
            <a:off x="697440" y="3485165"/>
            <a:ext cx="5175494" cy="2987145"/>
            <a:chOff x="540327" y="1394479"/>
            <a:chExt cx="2826328" cy="315673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0645046-C12F-4E67-ACCA-4D026C22531E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EDBA353-4F3B-4359-93A4-0B80C4D0C3F7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rgbClr val="F1833F"/>
                  </a:solidFill>
                </a:rPr>
                <a:t>기존 연구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 err="1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기존 연구 한계점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241220-6743-4E90-B298-7246F9635C89}"/>
              </a:ext>
            </a:extLst>
          </p:cNvPr>
          <p:cNvSpPr/>
          <p:nvPr/>
        </p:nvSpPr>
        <p:spPr>
          <a:xfrm>
            <a:off x="2036126" y="2495005"/>
            <a:ext cx="856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감귤 수요량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생과 수요량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가공 수요량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수출량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57D959-21F4-4EB4-8488-F98653A856CF}"/>
              </a:ext>
            </a:extLst>
          </p:cNvPr>
          <p:cNvGrpSpPr/>
          <p:nvPr/>
        </p:nvGrpSpPr>
        <p:grpSpPr>
          <a:xfrm>
            <a:off x="899758" y="4317409"/>
            <a:ext cx="4491502" cy="1934977"/>
            <a:chOff x="-1298574" y="6412903"/>
            <a:chExt cx="4491502" cy="193497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C7D157C-6EFE-407A-A87B-5A0CEF698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41424" y="6783409"/>
              <a:ext cx="3409950" cy="5905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39C4F9-9A43-4053-AF96-4283DFBB6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7338"/>
            <a:stretch/>
          </p:blipFill>
          <p:spPr>
            <a:xfrm>
              <a:off x="-1263649" y="7831246"/>
              <a:ext cx="4456577" cy="5166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90D8F1-91DD-4D81-8B10-CE08E70FD1CD}"/>
                </a:ext>
              </a:extLst>
            </p:cNvPr>
            <p:cNvSpPr txBox="1"/>
            <p:nvPr/>
          </p:nvSpPr>
          <p:spPr>
            <a:xfrm>
              <a:off x="-1298574" y="6412903"/>
              <a:ext cx="3751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과수부문의 장기 수급전망과 정책과제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(1993)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94A479-5CE1-4E7F-99C3-1A266D86858B}"/>
                </a:ext>
              </a:extLst>
            </p:cNvPr>
            <p:cNvSpPr txBox="1"/>
            <p:nvPr/>
          </p:nvSpPr>
          <p:spPr>
            <a:xfrm>
              <a:off x="-1263649" y="7528153"/>
              <a:ext cx="3252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주요 채소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과일의 수급함수 추정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(2000)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06B0CFC-7F0B-4100-BAD2-C7EBFFD97A32}"/>
              </a:ext>
            </a:extLst>
          </p:cNvPr>
          <p:cNvGrpSpPr/>
          <p:nvPr/>
        </p:nvGrpSpPr>
        <p:grpSpPr>
          <a:xfrm>
            <a:off x="4511024" y="3004324"/>
            <a:ext cx="2061225" cy="139092"/>
            <a:chOff x="667657" y="4701383"/>
            <a:chExt cx="4661581" cy="13277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ED1F1B4-5988-4CFD-8FFE-47EE7EF92C96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30AF8D03-4F4F-40B3-937B-1C1FBF0F48B8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3573E8-FE3A-4638-9226-8A4990C8A8E7}"/>
              </a:ext>
            </a:extLst>
          </p:cNvPr>
          <p:cNvSpPr/>
          <p:nvPr/>
        </p:nvSpPr>
        <p:spPr>
          <a:xfrm>
            <a:off x="6904025" y="4347539"/>
            <a:ext cx="3491100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자체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가격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대체재 가격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오렌지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인당 소득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인당 열대 과일 수입량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BC30C-11BB-47BF-8837-57AF4B197A2A}"/>
              </a:ext>
            </a:extLst>
          </p:cNvPr>
          <p:cNvGrpSpPr/>
          <p:nvPr/>
        </p:nvGrpSpPr>
        <p:grpSpPr>
          <a:xfrm>
            <a:off x="6705600" y="3422527"/>
            <a:ext cx="3491100" cy="726745"/>
            <a:chOff x="7284026" y="1891721"/>
            <a:chExt cx="4322619" cy="98011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89F55CD-3B01-4F3E-8A6A-4DA8A38A8BF3}"/>
                </a:ext>
              </a:extLst>
            </p:cNvPr>
            <p:cNvGrpSpPr/>
            <p:nvPr/>
          </p:nvGrpSpPr>
          <p:grpSpPr>
            <a:xfrm>
              <a:off x="7284026" y="2296322"/>
              <a:ext cx="4322619" cy="575517"/>
              <a:chOff x="7249900" y="1688174"/>
              <a:chExt cx="2489186" cy="600165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0DDA8D4D-75F6-4833-B577-401467202BDB}"/>
                  </a:ext>
                </a:extLst>
              </p:cNvPr>
              <p:cNvSpPr/>
              <p:nvPr/>
            </p:nvSpPr>
            <p:spPr>
              <a:xfrm>
                <a:off x="7362361" y="1688174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3C344C2-7A72-434B-8A24-3009A39299E1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BE1190F-C5A1-4F0F-996C-1A41B4A0DCCA}"/>
                </a:ext>
              </a:extLst>
            </p:cNvPr>
            <p:cNvSpPr/>
            <p:nvPr/>
          </p:nvSpPr>
          <p:spPr>
            <a:xfrm>
              <a:off x="8068840" y="1891721"/>
              <a:ext cx="3012242" cy="8716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설명 변수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758532-6831-4C1C-8799-49B680405A83}"/>
              </a:ext>
            </a:extLst>
          </p:cNvPr>
          <p:cNvGrpSpPr/>
          <p:nvPr/>
        </p:nvGrpSpPr>
        <p:grpSpPr>
          <a:xfrm>
            <a:off x="-964097" y="-38000"/>
            <a:ext cx="12933280" cy="6858000"/>
            <a:chOff x="-964097" y="-38000"/>
            <a:chExt cx="12933280" cy="68580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31A6E48-0E4B-4F7C-A228-2AC219B4A32C}"/>
                </a:ext>
              </a:extLst>
            </p:cNvPr>
            <p:cNvSpPr/>
            <p:nvPr/>
          </p:nvSpPr>
          <p:spPr>
            <a:xfrm>
              <a:off x="6380811" y="23933"/>
              <a:ext cx="5588372" cy="33620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8FB1406-B56E-4570-9344-071AEE0F96B4}"/>
                </a:ext>
              </a:extLst>
            </p:cNvPr>
            <p:cNvSpPr/>
            <p:nvPr/>
          </p:nvSpPr>
          <p:spPr>
            <a:xfrm>
              <a:off x="373628" y="-38000"/>
              <a:ext cx="6505552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BCE5B3C-F884-4853-8F00-1C6AF46C953A}"/>
                </a:ext>
              </a:extLst>
            </p:cNvPr>
            <p:cNvGrpSpPr/>
            <p:nvPr/>
          </p:nvGrpSpPr>
          <p:grpSpPr>
            <a:xfrm>
              <a:off x="-964097" y="2835302"/>
              <a:ext cx="5995090" cy="3914059"/>
              <a:chOff x="9023238" y="1518600"/>
              <a:chExt cx="6096000" cy="3914059"/>
            </a:xfrm>
          </p:grpSpPr>
          <p:sp>
            <p:nvSpPr>
              <p:cNvPr id="67" name="칠각형 66">
                <a:extLst>
                  <a:ext uri="{FF2B5EF4-FFF2-40B4-BE49-F238E27FC236}">
                    <a16:creationId xmlns:a16="http://schemas.microsoft.com/office/drawing/2014/main" id="{714335ED-34B9-4513-A4BA-E7531AF5FC07}"/>
                  </a:ext>
                </a:extLst>
              </p:cNvPr>
              <p:cNvSpPr/>
              <p:nvPr/>
            </p:nvSpPr>
            <p:spPr>
              <a:xfrm>
                <a:off x="10417209" y="2341554"/>
                <a:ext cx="3308059" cy="3091105"/>
              </a:xfrm>
              <a:prstGeom prst="heptagon">
                <a:avLst/>
              </a:prstGeom>
              <a:solidFill>
                <a:srgbClr val="FD9D33"/>
              </a:solidFill>
              <a:ln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FE8EEEDA-92CC-4D7C-BD94-2AA9D5AF2F04}"/>
                  </a:ext>
                </a:extLst>
              </p:cNvPr>
              <p:cNvGrpSpPr/>
              <p:nvPr/>
            </p:nvGrpSpPr>
            <p:grpSpPr>
              <a:xfrm>
                <a:off x="11970506" y="1518600"/>
                <a:ext cx="959526" cy="1478584"/>
                <a:chOff x="9366991" y="4033601"/>
                <a:chExt cx="959526" cy="1478584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90D3425B-648F-4AEF-AD06-4698E3F489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2582"/>
                <a:stretch/>
              </p:blipFill>
              <p:spPr>
                <a:xfrm rot="156451" flipH="1">
                  <a:off x="9366991" y="4033601"/>
                  <a:ext cx="959526" cy="1478584"/>
                </a:xfrm>
                <a:prstGeom prst="rect">
                  <a:avLst/>
                </a:prstGeom>
              </p:spPr>
            </p:pic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4BCDDA4A-D8F1-416B-8F59-A145749713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2582"/>
                <a:stretch/>
              </p:blipFill>
              <p:spPr>
                <a:xfrm rot="1880870" flipH="1">
                  <a:off x="9416271" y="4383117"/>
                  <a:ext cx="524458" cy="1004919"/>
                </a:xfrm>
                <a:prstGeom prst="rect">
                  <a:avLst/>
                </a:prstGeom>
              </p:spPr>
            </p:pic>
          </p:grp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F7CD3A6-CD83-4D88-87F1-0BB75F173BEC}"/>
                  </a:ext>
                </a:extLst>
              </p:cNvPr>
              <p:cNvSpPr/>
              <p:nvPr/>
            </p:nvSpPr>
            <p:spPr>
              <a:xfrm>
                <a:off x="9023238" y="2712540"/>
                <a:ext cx="6096000" cy="23821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오렌지가 정말</a:t>
                </a:r>
                <a:endParaRPr lang="en-US" altLang="ko-KR" sz="2400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감귤의 대체과일</a:t>
                </a:r>
                <a:r>
                  <a:rPr lang="en-US" altLang="ko-KR" sz="2400" b="1" dirty="0">
                    <a:solidFill>
                      <a:schemeClr val="bg1">
                        <a:lumMod val="95000"/>
                      </a:schemeClr>
                    </a:solidFill>
                  </a:rPr>
                  <a:t>?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700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>
                        <a:lumMod val="95000"/>
                      </a:schemeClr>
                    </a:solidFill>
                  </a:rPr>
                  <a:t>감귤의 판매시기 고려한</a:t>
                </a:r>
                <a:endParaRPr lang="en-US" altLang="ko-KR" sz="1400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>
                        <a:lumMod val="95000"/>
                      </a:schemeClr>
                    </a:solidFill>
                  </a:rPr>
                  <a:t>경합과일 재선정 및 추가</a:t>
                </a:r>
                <a:endParaRPr lang="en-US" altLang="ko-KR" sz="14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7BC9273-D061-41E7-B5D6-C037C7D6201C}"/>
              </a:ext>
            </a:extLst>
          </p:cNvPr>
          <p:cNvGrpSpPr/>
          <p:nvPr/>
        </p:nvGrpSpPr>
        <p:grpSpPr>
          <a:xfrm>
            <a:off x="1671078" y="639002"/>
            <a:ext cx="5995090" cy="3914059"/>
            <a:chOff x="9023238" y="1518600"/>
            <a:chExt cx="6096000" cy="3914059"/>
          </a:xfrm>
        </p:grpSpPr>
        <p:sp>
          <p:nvSpPr>
            <p:cNvPr id="57" name="칠각형 56">
              <a:extLst>
                <a:ext uri="{FF2B5EF4-FFF2-40B4-BE49-F238E27FC236}">
                  <a16:creationId xmlns:a16="http://schemas.microsoft.com/office/drawing/2014/main" id="{7963127D-3D20-482D-812B-FC14659DC7D3}"/>
                </a:ext>
              </a:extLst>
            </p:cNvPr>
            <p:cNvSpPr/>
            <p:nvPr/>
          </p:nvSpPr>
          <p:spPr>
            <a:xfrm>
              <a:off x="10417209" y="2341554"/>
              <a:ext cx="3308059" cy="3091105"/>
            </a:xfrm>
            <a:prstGeom prst="heptagon">
              <a:avLst/>
            </a:prstGeom>
            <a:solidFill>
              <a:srgbClr val="FD9D3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FAAECF8-596B-452E-AF99-472AA73992E2}"/>
                </a:ext>
              </a:extLst>
            </p:cNvPr>
            <p:cNvGrpSpPr/>
            <p:nvPr/>
          </p:nvGrpSpPr>
          <p:grpSpPr>
            <a:xfrm>
              <a:off x="11970506" y="1518600"/>
              <a:ext cx="959526" cy="1478584"/>
              <a:chOff x="9366991" y="4033601"/>
              <a:chExt cx="959526" cy="1478584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EE7A3EE8-3622-4E23-871A-5F5CEBD1B2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56451" flipH="1">
                <a:off x="9366991" y="4033601"/>
                <a:ext cx="959526" cy="1478584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718D0EB-0440-4896-8807-18F62A1D31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880870" flipH="1">
                <a:off x="9416271" y="4383117"/>
                <a:ext cx="524458" cy="1004919"/>
              </a:xfrm>
              <a:prstGeom prst="rect">
                <a:avLst/>
              </a:prstGeom>
            </p:spPr>
          </p:pic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F87EAA7-E755-48CF-9B37-CED75957D305}"/>
                </a:ext>
              </a:extLst>
            </p:cNvPr>
            <p:cNvSpPr/>
            <p:nvPr/>
          </p:nvSpPr>
          <p:spPr>
            <a:xfrm>
              <a:off x="9023238" y="2826840"/>
              <a:ext cx="6096000" cy="20820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인 가구 비율</a:t>
              </a:r>
              <a:endParaRPr lang="en-US" altLang="ko-KR" sz="7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혼자 사는 사람은 과일을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잘 </a:t>
              </a:r>
              <a:r>
                <a:rPr lang="ko-KR" altLang="en-US" sz="1400" b="1" dirty="0" err="1">
                  <a:solidFill>
                    <a:schemeClr val="bg1">
                      <a:lumMod val="95000"/>
                    </a:schemeClr>
                  </a:solidFill>
                </a:rPr>
                <a:t>안먹는가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귤은 먹기 편하니까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오히려 더 긍정적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064E97-AB9D-4F62-8302-CA747E21E142}"/>
              </a:ext>
            </a:extLst>
          </p:cNvPr>
          <p:cNvGrpSpPr/>
          <p:nvPr/>
        </p:nvGrpSpPr>
        <p:grpSpPr>
          <a:xfrm>
            <a:off x="7795557" y="2722136"/>
            <a:ext cx="5688732" cy="3523768"/>
            <a:chOff x="9023238" y="1518600"/>
            <a:chExt cx="6096000" cy="3914059"/>
          </a:xfrm>
        </p:grpSpPr>
        <p:sp>
          <p:nvSpPr>
            <p:cNvPr id="52" name="칠각형 51">
              <a:extLst>
                <a:ext uri="{FF2B5EF4-FFF2-40B4-BE49-F238E27FC236}">
                  <a16:creationId xmlns:a16="http://schemas.microsoft.com/office/drawing/2014/main" id="{7AC9AE1A-D55A-45DA-A00E-4D97E63E933F}"/>
                </a:ext>
              </a:extLst>
            </p:cNvPr>
            <p:cNvSpPr/>
            <p:nvPr/>
          </p:nvSpPr>
          <p:spPr>
            <a:xfrm>
              <a:off x="10417209" y="2341554"/>
              <a:ext cx="3308059" cy="3091105"/>
            </a:xfrm>
            <a:prstGeom prst="heptagon">
              <a:avLst/>
            </a:prstGeom>
            <a:solidFill>
              <a:srgbClr val="FD9D3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882BEB9-5A52-4A45-968E-999209C6B0FE}"/>
                </a:ext>
              </a:extLst>
            </p:cNvPr>
            <p:cNvGrpSpPr/>
            <p:nvPr/>
          </p:nvGrpSpPr>
          <p:grpSpPr>
            <a:xfrm>
              <a:off x="11970506" y="1518600"/>
              <a:ext cx="959526" cy="1478584"/>
              <a:chOff x="9366991" y="4033601"/>
              <a:chExt cx="959526" cy="1478584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C3C386C-BACC-4A22-8F2E-20C9382424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56451" flipH="1">
                <a:off x="9366991" y="4033601"/>
                <a:ext cx="959526" cy="1478584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213CB059-4468-4248-8BC2-3598899025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880870" flipH="1">
                <a:off x="9416271" y="4383117"/>
                <a:ext cx="524458" cy="1004919"/>
              </a:xfrm>
              <a:prstGeom prst="rect">
                <a:avLst/>
              </a:prstGeom>
            </p:spPr>
          </p:pic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C20D417-6DEC-41F6-B529-E2051E061809}"/>
                </a:ext>
              </a:extLst>
            </p:cNvPr>
            <p:cNvSpPr/>
            <p:nvPr/>
          </p:nvSpPr>
          <p:spPr>
            <a:xfrm>
              <a:off x="9023238" y="2826840"/>
              <a:ext cx="6096000" cy="21897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수입과일 소비량</a:t>
              </a:r>
              <a:endParaRPr lang="en-US" altLang="ko-KR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다양해진 선택지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망고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체리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sz="1400" b="1" dirty="0" err="1">
                  <a:solidFill>
                    <a:schemeClr val="bg1">
                      <a:lumMod val="95000"/>
                    </a:schemeClr>
                  </a:solidFill>
                </a:rPr>
                <a:t>자몽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아보카도</a:t>
              </a:r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</a:rPr>
                <a:t>, …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BDF518-A33B-4960-A042-E2BD169C1F71}"/>
              </a:ext>
            </a:extLst>
          </p:cNvPr>
          <p:cNvGrpSpPr/>
          <p:nvPr/>
        </p:nvGrpSpPr>
        <p:grpSpPr>
          <a:xfrm>
            <a:off x="5112895" y="-443669"/>
            <a:ext cx="5995090" cy="3834547"/>
            <a:chOff x="9023238" y="1339698"/>
            <a:chExt cx="6096000" cy="3834547"/>
          </a:xfrm>
        </p:grpSpPr>
        <p:sp>
          <p:nvSpPr>
            <p:cNvPr id="41" name="칠각형 40">
              <a:extLst>
                <a:ext uri="{FF2B5EF4-FFF2-40B4-BE49-F238E27FC236}">
                  <a16:creationId xmlns:a16="http://schemas.microsoft.com/office/drawing/2014/main" id="{0444AB0E-D011-4009-AEB3-23354B9B51BC}"/>
                </a:ext>
              </a:extLst>
            </p:cNvPr>
            <p:cNvSpPr/>
            <p:nvPr/>
          </p:nvSpPr>
          <p:spPr>
            <a:xfrm>
              <a:off x="10417209" y="2083140"/>
              <a:ext cx="3308059" cy="3091105"/>
            </a:xfrm>
            <a:prstGeom prst="heptagon">
              <a:avLst/>
            </a:prstGeom>
            <a:solidFill>
              <a:srgbClr val="FD9D3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F971123-71F3-4032-8421-2B634ECD370F}"/>
                </a:ext>
              </a:extLst>
            </p:cNvPr>
            <p:cNvGrpSpPr/>
            <p:nvPr/>
          </p:nvGrpSpPr>
          <p:grpSpPr>
            <a:xfrm>
              <a:off x="11970506" y="1339698"/>
              <a:ext cx="959526" cy="1533337"/>
              <a:chOff x="9366991" y="3854699"/>
              <a:chExt cx="959526" cy="1533337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D61B936-7018-4177-BCDC-8191E10A98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56451" flipH="1">
                <a:off x="9366991" y="3854699"/>
                <a:ext cx="959526" cy="1478584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EB999B4C-D48C-4B7C-A5ED-65601238A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582"/>
              <a:stretch/>
            </p:blipFill>
            <p:spPr>
              <a:xfrm rot="1880870" flipH="1">
                <a:off x="9416271" y="4383117"/>
                <a:ext cx="524458" cy="1004919"/>
              </a:xfrm>
              <a:prstGeom prst="rect">
                <a:avLst/>
              </a:prstGeom>
            </p:spPr>
          </p:pic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54ADF2F-A7BA-4723-A9AD-8690405EC887}"/>
                </a:ext>
              </a:extLst>
            </p:cNvPr>
            <p:cNvSpPr/>
            <p:nvPr/>
          </p:nvSpPr>
          <p:spPr>
            <a:xfrm>
              <a:off x="9023238" y="2419338"/>
              <a:ext cx="6096000" cy="249754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인당 </a:t>
              </a:r>
              <a:endParaRPr lang="en-US" altLang="ko-KR" sz="2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</a:rPr>
                <a:t>“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</a:rPr>
                <a:t>가처분 소득＂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실제 소비와 연관성이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가장 높은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95000"/>
                    </a:schemeClr>
                  </a:solidFill>
                </a:rPr>
                <a:t>가처분 소득</a:t>
              </a:r>
              <a:endParaRPr lang="en-US" altLang="ko-KR" sz="14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73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06FD40A-BD89-446D-B2D9-C1F8F3E1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011" y="125499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18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과정 개요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D4467108-259F-4231-A62B-DC13CC58043B}"/>
              </a:ext>
            </a:extLst>
          </p:cNvPr>
          <p:cNvSpPr/>
          <p:nvPr/>
        </p:nvSpPr>
        <p:spPr>
          <a:xfrm>
            <a:off x="464457" y="2341056"/>
            <a:ext cx="282026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FCCA4073-3054-4A47-9EC0-45F2C7B61537}"/>
              </a:ext>
            </a:extLst>
          </p:cNvPr>
          <p:cNvSpPr/>
          <p:nvPr/>
        </p:nvSpPr>
        <p:spPr>
          <a:xfrm>
            <a:off x="3506969" y="2341056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4529C788-3BA2-4E26-B2FD-C835E5EB6728}"/>
              </a:ext>
            </a:extLst>
          </p:cNvPr>
          <p:cNvSpPr/>
          <p:nvPr/>
        </p:nvSpPr>
        <p:spPr>
          <a:xfrm>
            <a:off x="6443184" y="2341056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변수 선택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EDF35357-7AB2-4666-913C-FEB0A99F0545}"/>
              </a:ext>
            </a:extLst>
          </p:cNvPr>
          <p:cNvSpPr/>
          <p:nvPr/>
        </p:nvSpPr>
        <p:spPr>
          <a:xfrm>
            <a:off x="9379399" y="2293717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모델링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8E04F6FD-A65E-415D-83C8-5DC7AA7FCA85}"/>
              </a:ext>
            </a:extLst>
          </p:cNvPr>
          <p:cNvSpPr/>
          <p:nvPr/>
        </p:nvSpPr>
        <p:spPr>
          <a:xfrm>
            <a:off x="5989261" y="5247788"/>
            <a:ext cx="2556969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검증</a:t>
            </a: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CBC7D6AB-3C37-412D-B12F-04DA8BEF30AB}"/>
              </a:ext>
            </a:extLst>
          </p:cNvPr>
          <p:cNvSpPr/>
          <p:nvPr/>
        </p:nvSpPr>
        <p:spPr>
          <a:xfrm>
            <a:off x="9052528" y="5247788"/>
            <a:ext cx="2755156" cy="685800"/>
          </a:xfrm>
          <a:prstGeom prst="homePlate">
            <a:avLst>
              <a:gd name="adj" fmla="val 0"/>
            </a:avLst>
          </a:prstGeom>
          <a:solidFill>
            <a:srgbClr val="F18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최적 예측모델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499C86-52D8-4856-A4A9-3BBF3890A21C}"/>
              </a:ext>
            </a:extLst>
          </p:cNvPr>
          <p:cNvGrpSpPr/>
          <p:nvPr/>
        </p:nvGrpSpPr>
        <p:grpSpPr>
          <a:xfrm>
            <a:off x="697071" y="3252480"/>
            <a:ext cx="2306939" cy="3258679"/>
            <a:chOff x="359245" y="3252480"/>
            <a:chExt cx="2662181" cy="376047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E12B6F-57E6-4F7A-B9DC-68ABB0817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237" b="85333"/>
            <a:stretch/>
          </p:blipFill>
          <p:spPr>
            <a:xfrm>
              <a:off x="464457" y="3967025"/>
              <a:ext cx="2556969" cy="60847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D4D06B1-2D77-4E4D-8905-8C77D421F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474" b="88611"/>
            <a:stretch/>
          </p:blipFill>
          <p:spPr>
            <a:xfrm>
              <a:off x="513486" y="6231907"/>
              <a:ext cx="2286388" cy="78105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A33469D-50F1-480F-B3B3-799C791E0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2869" b="94167"/>
            <a:stretch/>
          </p:blipFill>
          <p:spPr>
            <a:xfrm>
              <a:off x="359245" y="4764653"/>
              <a:ext cx="2192221" cy="40005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7EBBA2D-53BD-4465-B2A7-56547FC43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70" r="76332" b="88857"/>
            <a:stretch/>
          </p:blipFill>
          <p:spPr>
            <a:xfrm>
              <a:off x="513486" y="5318074"/>
              <a:ext cx="1714500" cy="76419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E3BF6F2-BFCC-4E58-BDEF-9B8FC6A93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110" r="32512"/>
            <a:stretch/>
          </p:blipFill>
          <p:spPr>
            <a:xfrm>
              <a:off x="445720" y="3252480"/>
              <a:ext cx="2049830" cy="572004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363B11F-8014-4693-ABE5-12BA5471C914}"/>
              </a:ext>
            </a:extLst>
          </p:cNvPr>
          <p:cNvSpPr txBox="1"/>
          <p:nvPr/>
        </p:nvSpPr>
        <p:spPr>
          <a:xfrm>
            <a:off x="9466936" y="3196393"/>
            <a:ext cx="2981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GradientBoost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RandomForest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18B9A-F148-43E6-B6B5-7E7E8B6BE10C}"/>
              </a:ext>
            </a:extLst>
          </p:cNvPr>
          <p:cNvSpPr txBox="1"/>
          <p:nvPr/>
        </p:nvSpPr>
        <p:spPr>
          <a:xfrm>
            <a:off x="3635108" y="3196393"/>
            <a:ext cx="236353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파생변수 생성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0FF704-7C6D-438F-98F3-9F4F8ED6F680}"/>
              </a:ext>
            </a:extLst>
          </p:cNvPr>
          <p:cNvSpPr txBox="1"/>
          <p:nvPr/>
        </p:nvSpPr>
        <p:spPr>
          <a:xfrm>
            <a:off x="6439084" y="3196393"/>
            <a:ext cx="236353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다중공선성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확인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RFE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변수 제거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7F628C5-2576-4BCB-A1CE-5640A08E32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10403609" y="45933"/>
            <a:ext cx="1381990" cy="154000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81A06F1-D50C-4F94-ACD0-113FC4AB6DD7}"/>
              </a:ext>
            </a:extLst>
          </p:cNvPr>
          <p:cNvSpPr txBox="1"/>
          <p:nvPr/>
        </p:nvSpPr>
        <p:spPr>
          <a:xfrm>
            <a:off x="5975372" y="6076264"/>
            <a:ext cx="236353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R2 score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4A58872-D3DE-4B29-8190-A9ADC2CB65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9130546" y="45933"/>
            <a:ext cx="1381990" cy="154000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04618F0-61B2-40F2-9E83-9021F12961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7797301" y="45933"/>
            <a:ext cx="1381990" cy="15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7282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전처리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615625-3757-418B-A0A0-B1A95FE21D9E}"/>
              </a:ext>
            </a:extLst>
          </p:cNvPr>
          <p:cNvSpPr/>
          <p:nvPr/>
        </p:nvSpPr>
        <p:spPr>
          <a:xfrm>
            <a:off x="4076700" y="1889212"/>
            <a:ext cx="152400" cy="3305105"/>
          </a:xfrm>
          <a:prstGeom prst="rect">
            <a:avLst/>
          </a:prstGeom>
          <a:solidFill>
            <a:srgbClr val="F1833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AC8964-CCD0-4B70-8C4E-4B02C78066B8}"/>
              </a:ext>
            </a:extLst>
          </p:cNvPr>
          <p:cNvSpPr/>
          <p:nvPr/>
        </p:nvSpPr>
        <p:spPr>
          <a:xfrm>
            <a:off x="513486" y="2040961"/>
            <a:ext cx="172354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도매가격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D3EF94D-42A3-4209-A8A3-E0259EF52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529657" y="4948384"/>
            <a:ext cx="1381990" cy="1540008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37CF9B-DB20-4E8F-ABA3-4E3A594883B1}"/>
              </a:ext>
            </a:extLst>
          </p:cNvPr>
          <p:cNvSpPr/>
          <p:nvPr/>
        </p:nvSpPr>
        <p:spPr>
          <a:xfrm>
            <a:off x="8652567" y="2040961"/>
            <a:ext cx="262764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수입 개방화율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E685FC-A40A-448C-802D-69F2D4207FE4}"/>
              </a:ext>
            </a:extLst>
          </p:cNvPr>
          <p:cNvSpPr/>
          <p:nvPr/>
        </p:nvSpPr>
        <p:spPr>
          <a:xfrm>
            <a:off x="4375309" y="2040961"/>
            <a:ext cx="336983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r>
              <a:rPr lang="ko-KR" alt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인당 가처분 소득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BFE23B-EBFC-4B29-91A8-239BEC134298}"/>
              </a:ext>
            </a:extLst>
          </p:cNvPr>
          <p:cNvSpPr txBox="1"/>
          <p:nvPr/>
        </p:nvSpPr>
        <p:spPr>
          <a:xfrm>
            <a:off x="493501" y="3429000"/>
            <a:ext cx="33041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파생변수 생성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생산자 물가지수 반영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명목가격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실질가격 변환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DEF494-9426-4CEC-8B95-D9BB3CC8DEFD}"/>
              </a:ext>
            </a:extLst>
          </p:cNvPr>
          <p:cNvSpPr txBox="1"/>
          <p:nvPr/>
        </p:nvSpPr>
        <p:spPr>
          <a:xfrm>
            <a:off x="4669631" y="3394344"/>
            <a:ext cx="26693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파생변수 생성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GDP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디플레이터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사용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실질소득 변환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012660-A755-438A-BBDB-B0E406C6AA93}"/>
              </a:ext>
            </a:extLst>
          </p:cNvPr>
          <p:cNvSpPr txBox="1"/>
          <p:nvPr/>
        </p:nvSpPr>
        <p:spPr>
          <a:xfrm>
            <a:off x="8871604" y="3286283"/>
            <a:ext cx="28568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결측 데이터는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ffill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전년도 데이터 사용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 외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결측치는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처리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B46EA1-CE02-41AA-BC8E-FEEFA171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57" y="5493670"/>
            <a:ext cx="9038052" cy="915409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1BA35D-6387-4329-8272-35CBE2EA7A89}"/>
              </a:ext>
            </a:extLst>
          </p:cNvPr>
          <p:cNvGrpSpPr/>
          <p:nvPr/>
        </p:nvGrpSpPr>
        <p:grpSpPr>
          <a:xfrm>
            <a:off x="458266" y="2740081"/>
            <a:ext cx="11289260" cy="73376"/>
            <a:chOff x="667657" y="4701383"/>
            <a:chExt cx="4661581" cy="13277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F3ADAAF-66BD-4C7A-AA00-BB075D5DC920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452063B-04C9-49E7-98CE-055097F5BE2B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5D808BF-BE5E-4588-ACE7-64FA74D3961E}"/>
              </a:ext>
            </a:extLst>
          </p:cNvPr>
          <p:cNvSpPr/>
          <p:nvPr/>
        </p:nvSpPr>
        <p:spPr>
          <a:xfrm>
            <a:off x="8185672" y="1889212"/>
            <a:ext cx="152400" cy="3305105"/>
          </a:xfrm>
          <a:prstGeom prst="rect">
            <a:avLst/>
          </a:prstGeom>
          <a:solidFill>
            <a:srgbClr val="F1833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364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변수 선택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B13672-C180-4C1D-AD02-383B37398C78}"/>
              </a:ext>
            </a:extLst>
          </p:cNvPr>
          <p:cNvGrpSpPr/>
          <p:nvPr/>
        </p:nvGrpSpPr>
        <p:grpSpPr>
          <a:xfrm>
            <a:off x="340826" y="2560370"/>
            <a:ext cx="6273468" cy="3796045"/>
            <a:chOff x="246062" y="2597114"/>
            <a:chExt cx="4326832" cy="27173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EF0BA-F2AB-4DFF-BADD-34E65177A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62" y="2597114"/>
              <a:ext cx="2409357" cy="215638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079951E-6564-438A-91A1-D9965E5E5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0004" y="2891634"/>
              <a:ext cx="2692890" cy="2422862"/>
            </a:xfrm>
            <a:prstGeom prst="rect">
              <a:avLst/>
            </a:prstGeom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41F9573C-5E4F-474B-B393-1E653BB04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61" y="2660219"/>
            <a:ext cx="2291220" cy="36420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05FCD0F-AC6A-47EA-803B-4D9C7FF3CCBD}"/>
              </a:ext>
            </a:extLst>
          </p:cNvPr>
          <p:cNvSpPr txBox="1"/>
          <p:nvPr/>
        </p:nvSpPr>
        <p:spPr>
          <a:xfrm>
            <a:off x="9372097" y="2408221"/>
            <a:ext cx="2291220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개중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 변수 추출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44CC6B-FC9B-44CF-9363-816406F831EB}"/>
              </a:ext>
            </a:extLst>
          </p:cNvPr>
          <p:cNvSpPr txBox="1"/>
          <p:nvPr/>
        </p:nvSpPr>
        <p:spPr>
          <a:xfrm>
            <a:off x="369207" y="1874247"/>
            <a:ext cx="8305476" cy="400110"/>
          </a:xfrm>
          <a:prstGeom prst="rect">
            <a:avLst/>
          </a:prstGeom>
          <a:solidFill>
            <a:srgbClr val="FD9D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다중공선성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확인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1B3274-92F2-4CC6-8252-DD9FFB2D126F}"/>
              </a:ext>
            </a:extLst>
          </p:cNvPr>
          <p:cNvSpPr txBox="1"/>
          <p:nvPr/>
        </p:nvSpPr>
        <p:spPr>
          <a:xfrm>
            <a:off x="9243465" y="1874247"/>
            <a:ext cx="2548485" cy="400110"/>
          </a:xfrm>
          <a:prstGeom prst="rect">
            <a:avLst/>
          </a:prstGeom>
          <a:solidFill>
            <a:srgbClr val="FD9D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변수 선택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8068F-5D16-40D9-864E-ACB4FB304E46}"/>
              </a:ext>
            </a:extLst>
          </p:cNvPr>
          <p:cNvSpPr/>
          <p:nvPr/>
        </p:nvSpPr>
        <p:spPr>
          <a:xfrm>
            <a:off x="9252480" y="3355366"/>
            <a:ext cx="2783733" cy="2947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인당 과일 소비량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인당 수입 과일 소비량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1</a:t>
            </a:r>
            <a:r>
              <a:rPr lang="ko-KR" altLang="en-US" b="1" dirty="0" err="1"/>
              <a:t>인가구</a:t>
            </a:r>
            <a:r>
              <a:rPr lang="ko-KR" altLang="en-US" b="1" dirty="0"/>
              <a:t> 비율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수입 개방화율</a:t>
            </a:r>
            <a:r>
              <a:rPr lang="en-US" altLang="ko-KR" b="1" dirty="0"/>
              <a:t>(</a:t>
            </a:r>
            <a:r>
              <a:rPr lang="ko-KR" altLang="en-US" b="1" dirty="0"/>
              <a:t>신선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수입 개방화율</a:t>
            </a:r>
            <a:r>
              <a:rPr lang="en-US" altLang="ko-KR" b="1" dirty="0"/>
              <a:t>(</a:t>
            </a:r>
            <a:r>
              <a:rPr lang="ko-KR" altLang="en-US" b="1" dirty="0"/>
              <a:t>가공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감귤 도매가격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오렌지 도매가격</a:t>
            </a:r>
            <a:endParaRPr lang="en-US" altLang="ko-KR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74F646-000C-45A8-B641-9CD50C43917D}"/>
              </a:ext>
            </a:extLst>
          </p:cNvPr>
          <p:cNvSpPr/>
          <p:nvPr/>
        </p:nvSpPr>
        <p:spPr>
          <a:xfrm>
            <a:off x="1320924" y="5899112"/>
            <a:ext cx="14312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Pair Plot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9C40FD-1ECE-4B5A-8D93-926D70AFD426}"/>
              </a:ext>
            </a:extLst>
          </p:cNvPr>
          <p:cNvSpPr/>
          <p:nvPr/>
        </p:nvSpPr>
        <p:spPr>
          <a:xfrm>
            <a:off x="3834150" y="2632271"/>
            <a:ext cx="16417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Heat Map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E93FA6-12D8-4DFC-819D-9555DAF31B1B}"/>
              </a:ext>
            </a:extLst>
          </p:cNvPr>
          <p:cNvSpPr/>
          <p:nvPr/>
        </p:nvSpPr>
        <p:spPr>
          <a:xfrm>
            <a:off x="10160878" y="6278579"/>
            <a:ext cx="7136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RFE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BC75D9E-8681-437F-977E-7384BD100D77}"/>
              </a:ext>
            </a:extLst>
          </p:cNvPr>
          <p:cNvSpPr/>
          <p:nvPr/>
        </p:nvSpPr>
        <p:spPr>
          <a:xfrm flipH="1">
            <a:off x="6753389" y="6250147"/>
            <a:ext cx="17477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VIF</a:t>
            </a:r>
            <a:endParaRPr lang="ko-KR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258079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2" name="Picture 4" descr="빌딩, 건설, 파이프 아이콘">
            <a:extLst>
              <a:ext uri="{FF2B5EF4-FFF2-40B4-BE49-F238E27FC236}">
                <a16:creationId xmlns:a16="http://schemas.microsoft.com/office/drawing/2014/main" id="{0452599E-52CD-4BEC-B1AC-FC3519EF1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27124">
            <a:off x="2954962" y="571243"/>
            <a:ext cx="6476425" cy="64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827A34-C6E5-4510-8AB5-8E3EC9931D86}"/>
              </a:ext>
            </a:extLst>
          </p:cNvPr>
          <p:cNvSpPr/>
          <p:nvPr/>
        </p:nvSpPr>
        <p:spPr>
          <a:xfrm>
            <a:off x="4678157" y="3209663"/>
            <a:ext cx="2701907" cy="77234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C43A5D-96C6-4F56-8055-B699DEAD4C32}"/>
              </a:ext>
            </a:extLst>
          </p:cNvPr>
          <p:cNvSpPr txBox="1"/>
          <p:nvPr/>
        </p:nvSpPr>
        <p:spPr>
          <a:xfrm>
            <a:off x="4987236" y="3286236"/>
            <a:ext cx="2297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Pipeline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2BBEEF-FF3D-42B0-B985-D4224CEF1F9C}"/>
              </a:ext>
            </a:extLst>
          </p:cNvPr>
          <p:cNvSpPr txBox="1"/>
          <p:nvPr/>
        </p:nvSpPr>
        <p:spPr>
          <a:xfrm>
            <a:off x="-230111" y="2188349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Train / Test Set Split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A8B75E-AA4F-45B9-81E9-FA9AC90E9381}"/>
              </a:ext>
            </a:extLst>
          </p:cNvPr>
          <p:cNvSpPr txBox="1"/>
          <p:nvPr/>
        </p:nvSpPr>
        <p:spPr>
          <a:xfrm>
            <a:off x="3193872" y="5751221"/>
            <a:ext cx="3486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Standard Scaling</a:t>
            </a:r>
          </a:p>
          <a:p>
            <a:pPr algn="ctr"/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MinMax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 Scaling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3F64C4-4ACF-4B21-9D63-036625D03051}"/>
              </a:ext>
            </a:extLst>
          </p:cNvPr>
          <p:cNvSpPr txBox="1"/>
          <p:nvPr/>
        </p:nvSpPr>
        <p:spPr>
          <a:xfrm>
            <a:off x="7124325" y="962608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GridSearchCV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Hyper Parameter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784B98-0147-432E-A590-598AD5B1CA39}"/>
              </a:ext>
            </a:extLst>
          </p:cNvPr>
          <p:cNvSpPr txBox="1"/>
          <p:nvPr/>
        </p:nvSpPr>
        <p:spPr>
          <a:xfrm>
            <a:off x="1305933" y="5491003"/>
            <a:ext cx="34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Scaling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990150-38B7-4493-92D1-16832D8CFEB1}"/>
              </a:ext>
            </a:extLst>
          </p:cNvPr>
          <p:cNvSpPr txBox="1"/>
          <p:nvPr/>
        </p:nvSpPr>
        <p:spPr>
          <a:xfrm>
            <a:off x="6413791" y="4488448"/>
            <a:ext cx="348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Model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EF903F-9BF8-4B14-97E3-441D398C15E1}"/>
              </a:ext>
            </a:extLst>
          </p:cNvPr>
          <p:cNvSpPr txBox="1"/>
          <p:nvPr/>
        </p:nvSpPr>
        <p:spPr>
          <a:xfrm>
            <a:off x="8568305" y="4970827"/>
            <a:ext cx="34864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Linear Regression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With Lasso, Ridge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Gradient Descent Regressor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Random Forest Regressor</a:t>
            </a: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조선일보명조" panose="02030304000000000000" pitchFamily="18" charset="-127"/>
              </a:rPr>
              <a:t>Support Vector Regressor</a:t>
            </a:r>
          </a:p>
        </p:txBody>
      </p:sp>
    </p:spTree>
    <p:extLst>
      <p:ext uri="{BB962C8B-B14F-4D97-AF65-F5344CB8AC3E}">
        <p14:creationId xmlns:p14="http://schemas.microsoft.com/office/powerpoint/2010/main" val="140624821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282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85D5DA-2B5F-4BBA-B30C-36C75E2E97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"/>
          <a:stretch/>
        </p:blipFill>
        <p:spPr>
          <a:xfrm>
            <a:off x="565140" y="1850234"/>
            <a:ext cx="10756003" cy="4507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17F7FC-9608-411C-A6DA-413E411A6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934" y="460608"/>
            <a:ext cx="4293146" cy="13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2305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5E3354-1A4E-40DC-8636-54D78A0E5595}"/>
              </a:ext>
            </a:extLst>
          </p:cNvPr>
          <p:cNvSpPr/>
          <p:nvPr/>
        </p:nvSpPr>
        <p:spPr>
          <a:xfrm>
            <a:off x="4357177" y="3101341"/>
            <a:ext cx="3984733" cy="33213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32DC2A-C501-45A1-8616-051D069EB840}"/>
              </a:ext>
            </a:extLst>
          </p:cNvPr>
          <p:cNvSpPr txBox="1"/>
          <p:nvPr/>
        </p:nvSpPr>
        <p:spPr>
          <a:xfrm>
            <a:off x="5428346" y="2560923"/>
            <a:ext cx="24836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8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E935B-7EBA-455E-B519-2F689B4B3190}"/>
              </a:ext>
            </a:extLst>
          </p:cNvPr>
          <p:cNvSpPr txBox="1"/>
          <p:nvPr/>
        </p:nvSpPr>
        <p:spPr>
          <a:xfrm>
            <a:off x="669930" y="1836787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회귀 분석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기본가정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4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578A11-EFFE-4698-8DDC-13EFCC525143}"/>
              </a:ext>
            </a:extLst>
          </p:cNvPr>
          <p:cNvGrpSpPr/>
          <p:nvPr/>
        </p:nvGrpSpPr>
        <p:grpSpPr>
          <a:xfrm>
            <a:off x="770757" y="3083568"/>
            <a:ext cx="2931009" cy="3339113"/>
            <a:chOff x="6449774" y="3476547"/>
            <a:chExt cx="3079844" cy="350867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7630A32-AAD6-435C-9D4C-C3D430FE488D}"/>
                </a:ext>
              </a:extLst>
            </p:cNvPr>
            <p:cNvGrpSpPr/>
            <p:nvPr/>
          </p:nvGrpSpPr>
          <p:grpSpPr>
            <a:xfrm>
              <a:off x="6449774" y="3476547"/>
              <a:ext cx="3079844" cy="791022"/>
              <a:chOff x="7362361" y="1858015"/>
              <a:chExt cx="2376725" cy="614677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B36752A-4BCA-48B6-8DA2-7B4FD8ADC282}"/>
                  </a:ext>
                </a:extLst>
              </p:cNvPr>
              <p:cNvSpPr/>
              <p:nvPr/>
            </p:nvSpPr>
            <p:spPr>
              <a:xfrm>
                <a:off x="7362361" y="1872527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1FEABD-BDE8-4609-9AB3-48ACCED440FC}"/>
                  </a:ext>
                </a:extLst>
              </p:cNvPr>
              <p:cNvSpPr txBox="1"/>
              <p:nvPr/>
            </p:nvSpPr>
            <p:spPr>
              <a:xfrm>
                <a:off x="7674383" y="1858015"/>
                <a:ext cx="1773048" cy="427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선형성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88C8B6-C0CA-425B-BB90-FB98442A31F1}"/>
                </a:ext>
              </a:extLst>
            </p:cNvPr>
            <p:cNvGrpSpPr/>
            <p:nvPr/>
          </p:nvGrpSpPr>
          <p:grpSpPr>
            <a:xfrm>
              <a:off x="6449774" y="5284802"/>
              <a:ext cx="3079844" cy="791023"/>
              <a:chOff x="7362361" y="2600941"/>
              <a:chExt cx="2376725" cy="614678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76BA69-3A8A-4A73-AAD8-026BE4DC7DA7}"/>
                  </a:ext>
                </a:extLst>
              </p:cNvPr>
              <p:cNvSpPr/>
              <p:nvPr/>
            </p:nvSpPr>
            <p:spPr>
              <a:xfrm>
                <a:off x="7362361" y="2615454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B7F2C64-E910-4FF1-892C-B76F86BFCCE6}"/>
                  </a:ext>
                </a:extLst>
              </p:cNvPr>
              <p:cNvSpPr txBox="1"/>
              <p:nvPr/>
            </p:nvSpPr>
            <p:spPr>
              <a:xfrm>
                <a:off x="7674383" y="2600941"/>
                <a:ext cx="1773049" cy="42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등분산성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C4A4B1A-1B24-4030-B01D-7B898FF4AEE2}"/>
                </a:ext>
              </a:extLst>
            </p:cNvPr>
            <p:cNvGrpSpPr/>
            <p:nvPr/>
          </p:nvGrpSpPr>
          <p:grpSpPr>
            <a:xfrm>
              <a:off x="6449774" y="4378026"/>
              <a:ext cx="3079844" cy="791024"/>
              <a:chOff x="7362361" y="895481"/>
              <a:chExt cx="2376725" cy="61467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8B2BC89-A9F7-4102-8453-560AF5B88400}"/>
                  </a:ext>
                </a:extLst>
              </p:cNvPr>
              <p:cNvSpPr/>
              <p:nvPr/>
            </p:nvSpPr>
            <p:spPr>
              <a:xfrm>
                <a:off x="7362361" y="909995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9AC1BA-E8FA-42FD-8F3B-84B7198B6CCF}"/>
                  </a:ext>
                </a:extLst>
              </p:cNvPr>
              <p:cNvSpPr txBox="1"/>
              <p:nvPr/>
            </p:nvSpPr>
            <p:spPr>
              <a:xfrm>
                <a:off x="7478189" y="895481"/>
                <a:ext cx="2167471" cy="42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독립성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2AD500C-4C45-46D0-8461-EA7F8CE85F31}"/>
                </a:ext>
              </a:extLst>
            </p:cNvPr>
            <p:cNvGrpSpPr/>
            <p:nvPr/>
          </p:nvGrpSpPr>
          <p:grpSpPr>
            <a:xfrm>
              <a:off x="6449774" y="6194195"/>
              <a:ext cx="3079844" cy="791023"/>
              <a:chOff x="7362361" y="1673663"/>
              <a:chExt cx="2376725" cy="614678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3CF1AEE-4599-439A-9F32-FE4D69BB191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C4F0A7-9B3F-4093-9DA4-C8F5BDB84747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427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정규성</a:t>
                </a:r>
                <a:endParaRPr lang="en-US" altLang="ko-KR" sz="28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BFF12FE-3600-4829-894B-69FBBE22315A}"/>
              </a:ext>
            </a:extLst>
          </p:cNvPr>
          <p:cNvSpPr txBox="1"/>
          <p:nvPr/>
        </p:nvSpPr>
        <p:spPr>
          <a:xfrm>
            <a:off x="4622248" y="1836787"/>
            <a:ext cx="34015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검증 생략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회귀 예측 모델 개발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88E09A-B7DC-479E-86AC-CFEACF510C6C}"/>
              </a:ext>
            </a:extLst>
          </p:cNvPr>
          <p:cNvSpPr txBox="1"/>
          <p:nvPr/>
        </p:nvSpPr>
        <p:spPr>
          <a:xfrm>
            <a:off x="8510189" y="1836787"/>
            <a:ext cx="326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종속변수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독립변수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상관관계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확인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72B2FF-3210-4DD1-AF67-D8A654F4E8FE}"/>
              </a:ext>
            </a:extLst>
          </p:cNvPr>
          <p:cNvSpPr txBox="1"/>
          <p:nvPr/>
        </p:nvSpPr>
        <p:spPr>
          <a:xfrm>
            <a:off x="4922832" y="4011365"/>
            <a:ext cx="3030377" cy="1144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R2 &lt; 0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AE3BB9E-9CDC-4D71-B6B0-D26110F4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873" y="3008206"/>
            <a:ext cx="2090272" cy="3414476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07881EE2-1E56-434B-947E-4C4FB73F7B16}"/>
              </a:ext>
            </a:extLst>
          </p:cNvPr>
          <p:cNvGrpSpPr/>
          <p:nvPr/>
        </p:nvGrpSpPr>
        <p:grpSpPr>
          <a:xfrm>
            <a:off x="9230872" y="2712545"/>
            <a:ext cx="2090273" cy="4028142"/>
            <a:chOff x="3175909" y="2255883"/>
            <a:chExt cx="2141713" cy="412727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797AB6A-1AED-4C55-AE37-F25E81FE1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340" r="41574"/>
            <a:stretch/>
          </p:blipFill>
          <p:spPr>
            <a:xfrm>
              <a:off x="3192517" y="2255883"/>
              <a:ext cx="2124118" cy="203132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35C1195-5D4C-47C4-A3E2-EDBDE0C99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272" r="43616"/>
            <a:stretch/>
          </p:blipFill>
          <p:spPr>
            <a:xfrm>
              <a:off x="3175909" y="4390557"/>
              <a:ext cx="2141713" cy="1992598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EACF28C-6D05-424E-BECE-4388B26B511B}"/>
              </a:ext>
            </a:extLst>
          </p:cNvPr>
          <p:cNvSpPr/>
          <p:nvPr/>
        </p:nvSpPr>
        <p:spPr>
          <a:xfrm>
            <a:off x="7654698" y="5327658"/>
            <a:ext cx="39677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기본 가정 위배</a:t>
            </a:r>
            <a:endParaRPr lang="en-US" altLang="ko-KR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4938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43B64FEB-9761-41F9-B7E5-4E7D490BE960}"/>
              </a:ext>
            </a:extLst>
          </p:cNvPr>
          <p:cNvSpPr/>
          <p:nvPr/>
        </p:nvSpPr>
        <p:spPr>
          <a:xfrm>
            <a:off x="6821177" y="2266015"/>
            <a:ext cx="4964422" cy="42268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F7E37B-50E9-4853-B5CC-F9D0382A2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44"/>
          <a:stretch/>
        </p:blipFill>
        <p:spPr>
          <a:xfrm>
            <a:off x="171223" y="3438367"/>
            <a:ext cx="6548891" cy="109172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6C11B3-8345-4453-A732-BC191C56F5EC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D6807F0-1F04-4D91-91A5-5C9EFFD3862F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32FC71-B49C-443A-AD46-CB24169F5C70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D1F3FE2-EBE7-48CF-8956-0D5C567B560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7E9CE46-B422-4213-99BF-76276B980B63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3E4001-B557-464F-9092-AD987B436324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5682AC9E-C993-41C3-B2F0-C91EE71F8C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A77A35C-9F4A-4BBF-9CAF-2AFDCFEBC25C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1D568C8-3E38-4482-8472-5369CB8BF25C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6960CEA-C17A-497E-BDD2-7CE15B61BFFE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모델링 실패 원인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5C3EEE0-39FF-4082-96CB-84F33183B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72" y="5150255"/>
            <a:ext cx="6216985" cy="8744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828B2F-2336-43A7-ABB8-AEBBA42F277B}"/>
              </a:ext>
            </a:extLst>
          </p:cNvPr>
          <p:cNvSpPr txBox="1"/>
          <p:nvPr/>
        </p:nvSpPr>
        <p:spPr>
          <a:xfrm>
            <a:off x="391889" y="3064551"/>
            <a:ext cx="4264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과수부문의 장기 수급전망과 정책과제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(1993)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1E6E15-0C64-4EAC-BEDD-AAF2F6E4D48A}"/>
              </a:ext>
            </a:extLst>
          </p:cNvPr>
          <p:cNvSpPr txBox="1"/>
          <p:nvPr/>
        </p:nvSpPr>
        <p:spPr>
          <a:xfrm>
            <a:off x="397374" y="4881659"/>
            <a:ext cx="369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 채소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과일의 수급함수 추정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(2000)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B0FB767A-D3D9-4799-9C8D-4852DD4C38CD}"/>
              </a:ext>
            </a:extLst>
          </p:cNvPr>
          <p:cNvSpPr/>
          <p:nvPr/>
        </p:nvSpPr>
        <p:spPr>
          <a:xfrm>
            <a:off x="406401" y="2064376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기존 연구</a:t>
            </a:r>
            <a:endParaRPr lang="ko-KR" altLang="en-US" sz="2400" b="1" dirty="0"/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49151F9A-B241-4AC9-9A2F-6D877ED4EA23}"/>
              </a:ext>
            </a:extLst>
          </p:cNvPr>
          <p:cNvSpPr/>
          <p:nvPr/>
        </p:nvSpPr>
        <p:spPr>
          <a:xfrm flipH="1">
            <a:off x="6362700" y="1305603"/>
            <a:ext cx="5422899" cy="777577"/>
          </a:xfrm>
          <a:prstGeom prst="homePlate">
            <a:avLst/>
          </a:prstGeom>
          <a:solidFill>
            <a:srgbClr val="F18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우리는 왜</a:t>
            </a:r>
            <a:r>
              <a:rPr lang="en-US" altLang="ko-KR" sz="2400" b="1" dirty="0">
                <a:solidFill>
                  <a:schemeClr val="bg1"/>
                </a:solidFill>
              </a:rPr>
              <a:t>?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F8443F-7FC6-433B-97A4-242C83D63D40}"/>
              </a:ext>
            </a:extLst>
          </p:cNvPr>
          <p:cNvSpPr txBox="1"/>
          <p:nvPr/>
        </p:nvSpPr>
        <p:spPr>
          <a:xfrm>
            <a:off x="7076611" y="2549530"/>
            <a:ext cx="348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관측치 부족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3C88A-B0D9-47E4-B1BD-91B920E54626}"/>
              </a:ext>
            </a:extLst>
          </p:cNvPr>
          <p:cNvSpPr txBox="1"/>
          <p:nvPr/>
        </p:nvSpPr>
        <p:spPr>
          <a:xfrm>
            <a:off x="7076611" y="3779339"/>
            <a:ext cx="478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 자체 신뢰성 부족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7494F7-0258-439E-89AE-9EC9CA08149B}"/>
              </a:ext>
            </a:extLst>
          </p:cNvPr>
          <p:cNvSpPr txBox="1"/>
          <p:nvPr/>
        </p:nvSpPr>
        <p:spPr>
          <a:xfrm>
            <a:off x="7076611" y="5290043"/>
            <a:ext cx="478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시대 변화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83CBAD-B1D6-440E-B418-4A8D88C5B64A}"/>
              </a:ext>
            </a:extLst>
          </p:cNvPr>
          <p:cNvSpPr txBox="1"/>
          <p:nvPr/>
        </p:nvSpPr>
        <p:spPr>
          <a:xfrm>
            <a:off x="7468054" y="3061608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85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년부터 데이터 수집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그러나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결측치가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많음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담당부처 비정기적 관측 및 자료 작성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679EB7-F770-4407-BF62-3CE68FACB45A}"/>
              </a:ext>
            </a:extLst>
          </p:cNvPr>
          <p:cNvSpPr txBox="1"/>
          <p:nvPr/>
        </p:nvSpPr>
        <p:spPr>
          <a:xfrm>
            <a:off x="7468054" y="4253503"/>
            <a:ext cx="4283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도매시장 전체를 포괄하는 가격정보 부재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대표 시장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대표 품종으로 가격 수집하였으나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대표성 부족 가능성 존재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가락시장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중품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A6625-61D8-41FF-9056-2E3CADE8343F}"/>
              </a:ext>
            </a:extLst>
          </p:cNvPr>
          <p:cNvSpPr txBox="1"/>
          <p:nvPr/>
        </p:nvSpPr>
        <p:spPr>
          <a:xfrm>
            <a:off x="7490496" y="5786870"/>
            <a:ext cx="3384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그때는 맞고 지금은 틀리다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(ex.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소득과 과일 소비 관련성 상실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527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7D5FC8-E32F-41B6-B3D3-188303AB3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704" y="577612"/>
            <a:ext cx="6528957" cy="460650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A2CEA9-8990-4B25-B6E4-25E38467C55F}"/>
              </a:ext>
            </a:extLst>
          </p:cNvPr>
          <p:cNvSpPr/>
          <p:nvPr/>
        </p:nvSpPr>
        <p:spPr>
          <a:xfrm>
            <a:off x="513486" y="1867255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감귤생산량 </a:t>
            </a:r>
            <a:endParaRPr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예측모델의 한계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9AA96-53BE-484D-8AF9-0D87EFFF50BC}"/>
              </a:ext>
            </a:extLst>
          </p:cNvPr>
          <p:cNvSpPr txBox="1"/>
          <p:nvPr/>
        </p:nvSpPr>
        <p:spPr>
          <a:xfrm>
            <a:off x="513486" y="3647628"/>
            <a:ext cx="9988047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연별데이터를 뽑아서 데이터의 양이 적어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>
                <a:solidFill>
                  <a:srgbClr val="FF0000"/>
                </a:solidFill>
              </a:rPr>
              <a:t>과대적합의 오류</a:t>
            </a:r>
            <a:r>
              <a:rPr lang="ko-KR" altLang="en-US" dirty="0"/>
              <a:t>를 해결하지 못했다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데이터로 시계열분석을 해보고자 했으나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시간의 부족으로 성공하지 못하였다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독립변수를 기후조건만으로 생산량을 예측하기에 </a:t>
            </a:r>
            <a:r>
              <a:rPr lang="ko-KR" altLang="en-US" dirty="0">
                <a:solidFill>
                  <a:srgbClr val="FF0000"/>
                </a:solidFill>
              </a:rPr>
              <a:t>너무 많은 중요변수가 누락</a:t>
            </a:r>
            <a:r>
              <a:rPr lang="ko-KR" altLang="en-US" dirty="0"/>
              <a:t>되어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정확한 모델링을 하기 어려움 점이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4673599" cy="1862048"/>
            <a:chOff x="43544" y="-114790"/>
            <a:chExt cx="4673599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4615543" cy="1862048"/>
              <a:chOff x="170551" y="-79634"/>
              <a:chExt cx="4615543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05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42EA1C-89D2-42AC-99D3-E530F6849972}"/>
                  </a:ext>
                </a:extLst>
              </p:cNvPr>
              <p:cNvSpPr txBox="1"/>
              <p:nvPr/>
            </p:nvSpPr>
            <p:spPr>
              <a:xfrm>
                <a:off x="1738090" y="305207"/>
                <a:ext cx="30480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출처</a:t>
                </a:r>
                <a:endParaRPr lang="en-US" altLang="ko-KR" sz="40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7BBED8D-9B8A-4911-BD52-AD5A1753E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155" y="5233966"/>
            <a:ext cx="4130331" cy="14134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0D1B2F3-E7BD-41CD-AA31-890CFEE13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910" y="1366997"/>
            <a:ext cx="4801363" cy="249093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ADC4922-0C79-42F9-B034-6C19D28967F5}"/>
              </a:ext>
            </a:extLst>
          </p:cNvPr>
          <p:cNvGrpSpPr/>
          <p:nvPr/>
        </p:nvGrpSpPr>
        <p:grpSpPr>
          <a:xfrm>
            <a:off x="696834" y="1597246"/>
            <a:ext cx="7835901" cy="5649435"/>
            <a:chOff x="701812" y="1559602"/>
            <a:chExt cx="7835901" cy="564943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614222-074F-492C-BF1F-850FFE178637}"/>
                </a:ext>
              </a:extLst>
            </p:cNvPr>
            <p:cNvSpPr txBox="1"/>
            <p:nvPr/>
          </p:nvSpPr>
          <p:spPr>
            <a:xfrm>
              <a:off x="701812" y="1730614"/>
              <a:ext cx="7835901" cy="5478423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r>
                <a:rPr lang="ko-KR" altLang="en-US" sz="2000" dirty="0"/>
                <a:t>기상청</a:t>
              </a:r>
            </a:p>
            <a:p>
              <a:r>
                <a:rPr lang="en-US" altLang="ko-KR" sz="2000" dirty="0"/>
                <a:t>https://www.weather.go.kr/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통계청</a:t>
              </a:r>
            </a:p>
            <a:p>
              <a:r>
                <a:rPr lang="en-US" altLang="ko-KR" sz="2000" dirty="0"/>
                <a:t>http://www.kostat.go.kr/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농림축산식품</a:t>
              </a:r>
            </a:p>
            <a:p>
              <a:r>
                <a:rPr lang="en-US" altLang="ko-KR" sz="2000" dirty="0"/>
                <a:t>http://www.mafra.go.kr/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농촌진흥청</a:t>
              </a:r>
            </a:p>
            <a:p>
              <a:r>
                <a:rPr lang="en-US" altLang="ko-KR" sz="2000" dirty="0"/>
                <a:t>http://www.rda.go.kr/</a:t>
              </a:r>
            </a:p>
            <a:p>
              <a:endParaRPr lang="en-US" altLang="ko-KR" sz="2000" dirty="0"/>
            </a:p>
            <a:p>
              <a:r>
                <a:rPr lang="ko-KR" altLang="en-US" sz="2000" dirty="0" err="1"/>
                <a:t>국가농식품통계</a:t>
              </a:r>
              <a:endParaRPr lang="ko-KR" altLang="en-US" sz="2000" dirty="0"/>
            </a:p>
            <a:p>
              <a:r>
                <a:rPr lang="en-US" altLang="ko-KR" sz="2000" dirty="0"/>
                <a:t>http://www.kass.mafra.go.kr</a:t>
              </a:r>
            </a:p>
            <a:p>
              <a:endParaRPr lang="en-US" altLang="ko-KR" sz="2000" dirty="0"/>
            </a:p>
            <a:p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ko-KR" altLang="en-US" sz="2000" dirty="0" err="1"/>
                <a:t>국가통계포털</a:t>
              </a:r>
              <a:endParaRPr lang="ko-KR" altLang="en-US" sz="2000" dirty="0"/>
            </a:p>
            <a:p>
              <a:r>
                <a:rPr lang="en-US" altLang="ko-KR" sz="2000" dirty="0"/>
                <a:t>https://www.kosis.kr/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농사로</a:t>
              </a:r>
            </a:p>
            <a:p>
              <a:r>
                <a:rPr lang="en-US" altLang="ko-KR" sz="2000" dirty="0"/>
                <a:t>www.nongsaro.go.kr</a:t>
              </a:r>
            </a:p>
            <a:p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ko-KR" altLang="en-US" sz="2000" dirty="0"/>
                <a:t>제주도감귤출하</a:t>
              </a:r>
            </a:p>
            <a:p>
              <a:r>
                <a:rPr lang="en-US" altLang="ko-KR" sz="2000" dirty="0"/>
                <a:t>http://www.citrus.or.kr/</a:t>
              </a:r>
              <a:endParaRPr lang="ko-KR" altLang="en-US" sz="20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F58CBCC-9189-4550-A3B3-B667FEE0C7A5}"/>
                </a:ext>
              </a:extLst>
            </p:cNvPr>
            <p:cNvGrpSpPr/>
            <p:nvPr/>
          </p:nvGrpSpPr>
          <p:grpSpPr>
            <a:xfrm>
              <a:off x="749442" y="1559602"/>
              <a:ext cx="6226417" cy="4236243"/>
              <a:chOff x="749442" y="1559602"/>
              <a:chExt cx="6226417" cy="423624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B109602-4F42-429F-88D3-5C8A3C610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1159" y="3406411"/>
                <a:ext cx="2854700" cy="84341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456FD04-3242-4316-8F74-18065C8DB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442" y="3436758"/>
                <a:ext cx="1743215" cy="516042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CA4B385-6DF7-49D1-9878-89CC73A20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0446" y="2432206"/>
                <a:ext cx="1645554" cy="597677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3D9D66D-4F61-4F22-9D7C-CBA94F337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442" y="2432206"/>
                <a:ext cx="1162205" cy="61528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5A84034-A8B1-4579-B357-7BB718431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206" y="5262152"/>
                <a:ext cx="3093753" cy="533693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5564E90-F304-4753-92E6-C2AF13384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7540" y="4406519"/>
                <a:ext cx="1370036" cy="444336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18AA48E-94D5-4862-B606-0DDCFC870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8352" y="1559602"/>
                <a:ext cx="1695372" cy="513981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E617521-D232-4E3B-B4A2-C274CAA87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7540" y="1670251"/>
                <a:ext cx="1124107" cy="457264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E70104C-B011-435F-83F3-4D9517C7C7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5673" y="3596474"/>
            <a:ext cx="3369149" cy="32343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0833185-CFC3-49D3-A2BA-AB3024337D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386" t="11858" r="-755"/>
          <a:stretch/>
        </p:blipFill>
        <p:spPr>
          <a:xfrm>
            <a:off x="7433578" y="56061"/>
            <a:ext cx="4326642" cy="25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0850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  <p:pic>
        <p:nvPicPr>
          <p:cNvPr id="3" name="박수소리">
            <a:hlinkClick r:id="" action="ppaction://media"/>
            <a:extLst>
              <a:ext uri="{FF2B5EF4-FFF2-40B4-BE49-F238E27FC236}">
                <a16:creationId xmlns:a16="http://schemas.microsoft.com/office/drawing/2014/main" id="{7052C729-3792-40AA-8487-55DB78055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7869" y="34190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97869" y="3212613"/>
            <a:ext cx="692391" cy="77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A4807-5F9E-4DC9-B635-8F2D5F0FFF73}"/>
              </a:ext>
            </a:extLst>
          </p:cNvPr>
          <p:cNvSpPr txBox="1"/>
          <p:nvPr/>
        </p:nvSpPr>
        <p:spPr>
          <a:xfrm>
            <a:off x="1590260" y="3163384"/>
            <a:ext cx="10754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감귤은      과잉생산 인가 </a:t>
            </a:r>
            <a:r>
              <a:rPr lang="en-US" altLang="ko-KR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?</a:t>
            </a:r>
            <a:endParaRPr lang="ko-KR" altLang="en-US" sz="66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2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CE93C1-D6A6-471A-93C6-B7856A7B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00" y="91787"/>
            <a:ext cx="4171950" cy="61436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5FC234-6512-4B69-B6C8-9A92F9849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50" y="1282174"/>
            <a:ext cx="5128346" cy="5219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E1EE5B-8A78-49B4-8C79-33300ABBA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60956"/>
            <a:ext cx="4791075" cy="2152650"/>
          </a:xfrm>
          <a:prstGeom prst="rect">
            <a:avLst/>
          </a:prstGeom>
        </p:spPr>
      </p:pic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632C5615-A26C-44E0-BD0E-38EBAC2D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09" y="1141361"/>
            <a:ext cx="3249329" cy="221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1B3603-F737-4DBA-B66B-3B2FC28C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98075">
            <a:off x="5151848" y="1141817"/>
            <a:ext cx="6418784" cy="4810294"/>
          </a:xfrm>
          <a:prstGeom prst="rect">
            <a:avLst/>
          </a:prstGeom>
          <a:effectLst>
            <a:outerShdw blurRad="50800" dist="50800" dir="5400000" sx="112000" sy="112000" algn="ctr" rotWithShape="0">
              <a:srgbClr val="000000">
                <a:alpha val="8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276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6"/>
          <a:stretch/>
        </p:blipFill>
        <p:spPr>
          <a:xfrm>
            <a:off x="6896070" y="714815"/>
            <a:ext cx="5071452" cy="17628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35021" y="1173101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72C9B3-C64F-4010-B058-9FC7F6AAF0FB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646044" y="2634411"/>
            <a:chExt cx="3553937" cy="372512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A8F8E93-4D86-49EC-88C1-08CD69FD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89" y="3576483"/>
              <a:ext cx="1173805" cy="1360582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CE8864B-4ABA-4F58-A6D6-6830B3370F83}"/>
                </a:ext>
              </a:extLst>
            </p:cNvPr>
            <p:cNvGrpSpPr/>
            <p:nvPr/>
          </p:nvGrpSpPr>
          <p:grpSpPr>
            <a:xfrm>
              <a:off x="646044" y="2634411"/>
              <a:ext cx="3553937" cy="3725128"/>
              <a:chOff x="843630" y="3080523"/>
              <a:chExt cx="2376725" cy="309073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1EB4E38-D6B4-4ADA-B1CA-5696AD94025A}"/>
                  </a:ext>
                </a:extLst>
              </p:cNvPr>
              <p:cNvSpPr/>
              <p:nvPr/>
            </p:nvSpPr>
            <p:spPr>
              <a:xfrm>
                <a:off x="843630" y="557109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DE9FF8-180C-4B3D-952D-F7E8461AE596}"/>
                  </a:ext>
                </a:extLst>
              </p:cNvPr>
              <p:cNvSpPr/>
              <p:nvPr/>
            </p:nvSpPr>
            <p:spPr>
              <a:xfrm>
                <a:off x="843630" y="3080523"/>
                <a:ext cx="2376725" cy="309073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080BD5-A565-43D7-85B1-0A9A6E72455A}"/>
                </a:ext>
              </a:extLst>
            </p:cNvPr>
            <p:cNvSpPr txBox="1"/>
            <p:nvPr/>
          </p:nvSpPr>
          <p:spPr>
            <a:xfrm>
              <a:off x="1342179" y="5719618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DB469E-1DD5-4744-AADD-CB4C31E134F9}"/>
                </a:ext>
              </a:extLst>
            </p:cNvPr>
            <p:cNvSpPr txBox="1"/>
            <p:nvPr/>
          </p:nvSpPr>
          <p:spPr>
            <a:xfrm>
              <a:off x="665922" y="2745486"/>
              <a:ext cx="3486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안정적 감귤생산량</a:t>
              </a:r>
              <a:r>
                <a: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줄어들고 있는 과실소비</a:t>
              </a:r>
              <a:endPara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C0CAF2-4687-4786-919C-0F477C269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14" t="60941" r="13750" b="10214"/>
            <a:stretch/>
          </p:blipFill>
          <p:spPr>
            <a:xfrm>
              <a:off x="872836" y="4802301"/>
              <a:ext cx="2878282" cy="83099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673CF7A-8BD6-4457-9450-0DC367790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9737" y="4134670"/>
              <a:ext cx="1091381" cy="830998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3D52E54-9B0C-4407-9E98-79C87400A17D}"/>
              </a:ext>
            </a:extLst>
          </p:cNvPr>
          <p:cNvGrpSpPr/>
          <p:nvPr/>
        </p:nvGrpSpPr>
        <p:grpSpPr>
          <a:xfrm>
            <a:off x="8137312" y="2636623"/>
            <a:ext cx="3553937" cy="3725128"/>
            <a:chOff x="8137312" y="2636623"/>
            <a:chExt cx="3553937" cy="372512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5ECAAAF-DA66-415B-BF15-F3EED90C0F63}"/>
                </a:ext>
              </a:extLst>
            </p:cNvPr>
            <p:cNvGrpSpPr/>
            <p:nvPr/>
          </p:nvGrpSpPr>
          <p:grpSpPr>
            <a:xfrm>
              <a:off x="8137312" y="2636623"/>
              <a:ext cx="3553937" cy="3725128"/>
              <a:chOff x="4379851" y="2634411"/>
              <a:chExt cx="3553937" cy="372512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E75B81C-E8F0-4BEA-A25A-14695445E3B4}"/>
                  </a:ext>
                </a:extLst>
              </p:cNvPr>
              <p:cNvGrpSpPr/>
              <p:nvPr/>
            </p:nvGrpSpPr>
            <p:grpSpPr>
              <a:xfrm>
                <a:off x="4379851" y="2634411"/>
                <a:ext cx="3553937" cy="3725128"/>
                <a:chOff x="843630" y="3080523"/>
                <a:chExt cx="2376725" cy="309073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C4E026E2-91A8-410B-ABF9-EE2C455CF5D1}"/>
                    </a:ext>
                  </a:extLst>
                </p:cNvPr>
                <p:cNvSpPr/>
                <p:nvPr/>
              </p:nvSpPr>
              <p:spPr>
                <a:xfrm>
                  <a:off x="843630" y="5571096"/>
                  <a:ext cx="2376725" cy="600165"/>
                </a:xfrm>
                <a:prstGeom prst="rect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12444D8-C3A1-4EE1-9035-4E4CFF03C354}"/>
                    </a:ext>
                  </a:extLst>
                </p:cNvPr>
                <p:cNvSpPr/>
                <p:nvPr/>
              </p:nvSpPr>
              <p:spPr>
                <a:xfrm>
                  <a:off x="843630" y="3080523"/>
                  <a:ext cx="2376725" cy="3090738"/>
                </a:xfrm>
                <a:prstGeom prst="rect">
                  <a:avLst/>
                </a:prstGeom>
                <a:noFill/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CB7375-361B-45BB-A3CC-21331DCFCE86}"/>
                  </a:ext>
                </a:extLst>
              </p:cNvPr>
              <p:cNvSpPr txBox="1"/>
              <p:nvPr/>
            </p:nvSpPr>
            <p:spPr>
              <a:xfrm>
                <a:off x="5063213" y="5719618"/>
                <a:ext cx="22654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B8CEDE-7C07-4AEC-BF78-EA78CA031ACD}"/>
                  </a:ext>
                </a:extLst>
              </p:cNvPr>
              <p:cNvSpPr txBox="1"/>
              <p:nvPr/>
            </p:nvSpPr>
            <p:spPr>
              <a:xfrm>
                <a:off x="4687960" y="2717437"/>
                <a:ext cx="2927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전국 감귤산업 중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제주감귤 </a:t>
                </a:r>
                <a:r>
                  <a:rPr lang="en-US" altLang="ko-KR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99.8%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BF43F91-A942-42F2-AF25-02C096692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2181" y="3598353"/>
                <a:ext cx="2804740" cy="2010063"/>
              </a:xfrm>
              <a:prstGeom prst="rect">
                <a:avLst/>
              </a:prstGeom>
            </p:spPr>
          </p:pic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AEC15A-CAFE-44E9-A547-6F9F1CFA3706}"/>
                </a:ext>
              </a:extLst>
            </p:cNvPr>
            <p:cNvSpPr/>
            <p:nvPr/>
          </p:nvSpPr>
          <p:spPr>
            <a:xfrm>
              <a:off x="10072012" y="4554774"/>
              <a:ext cx="1177294" cy="185434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603B59A-FFB5-4B0A-A25C-DEEA35B92C08}"/>
              </a:ext>
            </a:extLst>
          </p:cNvPr>
          <p:cNvGrpSpPr/>
          <p:nvPr/>
        </p:nvGrpSpPr>
        <p:grpSpPr>
          <a:xfrm>
            <a:off x="4416834" y="2646859"/>
            <a:ext cx="3553937" cy="3725128"/>
            <a:chOff x="4416834" y="2646859"/>
            <a:chExt cx="3553937" cy="372512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6A994F0-7CA2-486B-B554-62C86A350F3A}"/>
                </a:ext>
              </a:extLst>
            </p:cNvPr>
            <p:cNvGrpSpPr/>
            <p:nvPr/>
          </p:nvGrpSpPr>
          <p:grpSpPr>
            <a:xfrm>
              <a:off x="4416834" y="2646859"/>
              <a:ext cx="3553937" cy="3725128"/>
              <a:chOff x="843630" y="3080523"/>
              <a:chExt cx="2376725" cy="3090738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EFCCB1A-B98C-44B3-A989-CA928B0E7C75}"/>
                  </a:ext>
                </a:extLst>
              </p:cNvPr>
              <p:cNvSpPr/>
              <p:nvPr/>
            </p:nvSpPr>
            <p:spPr>
              <a:xfrm>
                <a:off x="843630" y="557109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BE7374E-3D95-4893-9F04-F0FB52677337}"/>
                  </a:ext>
                </a:extLst>
              </p:cNvPr>
              <p:cNvSpPr/>
              <p:nvPr/>
            </p:nvSpPr>
            <p:spPr>
              <a:xfrm>
                <a:off x="843630" y="3080523"/>
                <a:ext cx="2376725" cy="309073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DF0F0C-3120-4BF5-9420-B32ACFC473F7}"/>
                </a:ext>
              </a:extLst>
            </p:cNvPr>
            <p:cNvSpPr txBox="1"/>
            <p:nvPr/>
          </p:nvSpPr>
          <p:spPr>
            <a:xfrm>
              <a:off x="5112969" y="5732066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C51B55-758B-4554-8CDC-2F3532505E63}"/>
                </a:ext>
              </a:extLst>
            </p:cNvPr>
            <p:cNvSpPr txBox="1"/>
            <p:nvPr/>
          </p:nvSpPr>
          <p:spPr>
            <a:xfrm>
              <a:off x="4724942" y="2923553"/>
              <a:ext cx="2927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공급 </a:t>
              </a:r>
              <a:r>
                <a:rPr lang="en-US" altLang="ko-KR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&gt; </a:t>
              </a:r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수요</a:t>
              </a:r>
              <a:endPara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96D16F7-82D9-4A18-A1D7-D8C2132D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8795" y="3823841"/>
              <a:ext cx="2024830" cy="154174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E53CDB9-CF36-432C-B6CC-49C36A44EB28}"/>
                </a:ext>
              </a:extLst>
            </p:cNvPr>
            <p:cNvSpPr/>
            <p:nvPr/>
          </p:nvSpPr>
          <p:spPr>
            <a:xfrm>
              <a:off x="6737243" y="3985771"/>
              <a:ext cx="104387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생과류</a:t>
              </a:r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r>
                <a:rPr lang="ko-KR" altLang="en-US" sz="2000" b="1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가공류</a:t>
              </a:r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endPara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97869" y="3212613"/>
            <a:ext cx="692391" cy="77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A4807-5F9E-4DC9-B635-8F2D5F0FFF73}"/>
              </a:ext>
            </a:extLst>
          </p:cNvPr>
          <p:cNvSpPr txBox="1"/>
          <p:nvPr/>
        </p:nvSpPr>
        <p:spPr>
          <a:xfrm>
            <a:off x="1846520" y="3002776"/>
            <a:ext cx="944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공급량과 소비량을 예측하여</a:t>
            </a:r>
            <a:endParaRPr lang="en-US" altLang="ko-KR" sz="48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  <a:p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적절한 출하물량 비율을 찾아내자</a:t>
            </a:r>
            <a:r>
              <a:rPr lang="en-US" altLang="ko-KR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.</a:t>
            </a:r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0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97094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349918" y="1844558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983959" y="1851205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352988" y="1889179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00872" y="197094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766935" y="2645601"/>
            <a:ext cx="2448106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903215" y="1021604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7A8E70-4DFB-4B5D-8FB5-07B3DA9EE4FA}"/>
              </a:ext>
            </a:extLst>
          </p:cNvPr>
          <p:cNvGrpSpPr/>
          <p:nvPr/>
        </p:nvGrpSpPr>
        <p:grpSpPr>
          <a:xfrm>
            <a:off x="555879" y="5856823"/>
            <a:ext cx="11388150" cy="738338"/>
            <a:chOff x="240632" y="324853"/>
            <a:chExt cx="11388150" cy="738338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38AA6206-A314-4CC1-BCC7-CA168DFACA0A}"/>
                </a:ext>
              </a:extLst>
            </p:cNvPr>
            <p:cNvSpPr/>
            <p:nvPr/>
          </p:nvSpPr>
          <p:spPr>
            <a:xfrm>
              <a:off x="240632" y="324853"/>
              <a:ext cx="5173500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0AFB44F-ED1A-4A4C-A15B-62C32F078894}"/>
                </a:ext>
              </a:extLst>
            </p:cNvPr>
            <p:cNvSpPr/>
            <p:nvPr/>
          </p:nvSpPr>
          <p:spPr>
            <a:xfrm flipH="1">
              <a:off x="5963175" y="324853"/>
              <a:ext cx="5665607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354174-291E-4D0F-B6E5-45D4B8E1B317}"/>
                </a:ext>
              </a:extLst>
            </p:cNvPr>
            <p:cNvSpPr/>
            <p:nvPr/>
          </p:nvSpPr>
          <p:spPr>
            <a:xfrm>
              <a:off x="638452" y="449011"/>
              <a:ext cx="45576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제주기후조건에 따른 감귤생산량 분석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8CF4FB-9325-4619-90D7-44F0F2E1C263}"/>
                </a:ext>
              </a:extLst>
            </p:cNvPr>
            <p:cNvSpPr/>
            <p:nvPr/>
          </p:nvSpPr>
          <p:spPr>
            <a:xfrm>
              <a:off x="6860930" y="449011"/>
              <a:ext cx="45811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현대인의 과실소비패턴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AF5502-5141-430D-A310-3BB84BE2584E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6DDE65-B1B6-488D-BBB1-A3E0C053CE80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26CA31D-FCFB-4140-98A1-ED9D52403ADB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1ED54C-B40A-418A-8EBD-222F7CBE13C4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42B82F-82AF-46B0-8200-5916E9408327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2E7C35-501F-4B4B-BD01-685EB1C9C8E8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6791935-E69E-41F2-A5F9-2ECBE3D1D14E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F3E2E83-1E9A-44E2-BBFE-7D697D3120CA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Analysis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95604C-19CD-4207-9F81-22F686075866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 목적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2015</Words>
  <Application>Microsoft Office PowerPoint</Application>
  <PresentationFormat>와이드스크린</PresentationFormat>
  <Paragraphs>571</Paragraphs>
  <Slides>37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179</cp:revision>
  <dcterms:created xsi:type="dcterms:W3CDTF">2016-11-29T09:26:18Z</dcterms:created>
  <dcterms:modified xsi:type="dcterms:W3CDTF">2020-01-23T05:05:46Z</dcterms:modified>
  <cp:version>1000.0000.01</cp:version>
</cp:coreProperties>
</file>